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65" r:id="rId4"/>
    <p:sldId id="269" r:id="rId5"/>
    <p:sldId id="264" r:id="rId6"/>
    <p:sldId id="257" r:id="rId7"/>
    <p:sldId id="263" r:id="rId8"/>
    <p:sldId id="267" r:id="rId9"/>
    <p:sldId id="270" r:id="rId10"/>
    <p:sldId id="277" r:id="rId11"/>
    <p:sldId id="273" r:id="rId12"/>
    <p:sldId id="276" r:id="rId13"/>
    <p:sldId id="275" r:id="rId14"/>
    <p:sldId id="274" r:id="rId15"/>
    <p:sldId id="272" r:id="rId16"/>
    <p:sldId id="260" r:id="rId17"/>
    <p:sldId id="271" r:id="rId1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FF"/>
    <a:srgbClr val="B20CC4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4/19/2017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4/19/2017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4/19/2017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4/19/2017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4/19/2017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4/19/2017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4/19/2017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://writing.colostate.edu/guides/documents/business_writing/business_letter/inquiry_letter/" TargetMode="External"/><Relationship Id="rId3" Type="http://schemas.openxmlformats.org/officeDocument/2006/relationships/hyperlink" Target="http://writing.colostate.edu/guides/documents/business_writing/business_letter/acknowledgement_letter/" TargetMode="External"/><Relationship Id="rId7" Type="http://schemas.openxmlformats.org/officeDocument/2006/relationships/hyperlink" Target="http://writing.colostate.edu/guides/documents/business_writing/business_letter/cover_letter/" TargetMode="External"/><Relationship Id="rId12" Type="http://schemas.openxmlformats.org/officeDocument/2006/relationships/hyperlink" Target="http://writing.colostate.edu/guides/documents/business_writing/business_letter/Sales_letter/" TargetMode="External"/><Relationship Id="rId2" Type="http://schemas.openxmlformats.org/officeDocument/2006/relationships/hyperlink" Target="http://writing.colostate.edu/guides/documents/business_writing/business_letter/acceptance_letter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riting.colostate.edu/guides/documents/business_writing/business_letter/complaint_letter/" TargetMode="External"/><Relationship Id="rId11" Type="http://schemas.openxmlformats.org/officeDocument/2006/relationships/hyperlink" Target="http://writing.colostate.edu/guides/documents/business_writing/business_letter/response_letter/" TargetMode="External"/><Relationship Id="rId5" Type="http://schemas.openxmlformats.org/officeDocument/2006/relationships/hyperlink" Target="http://writing.colostate.edu/guides/documents/business_writing/business_letter/application_letter/" TargetMode="External"/><Relationship Id="rId10" Type="http://schemas.openxmlformats.org/officeDocument/2006/relationships/hyperlink" Target="http://writing.colostate.edu/guides/documents/business_writing/business_letter/refusal_letter/" TargetMode="External"/><Relationship Id="rId4" Type="http://schemas.openxmlformats.org/officeDocument/2006/relationships/hyperlink" Target="http://writing.colostate.edu/guides/documents/business_writing/business_letter/adjustment_letter/" TargetMode="External"/><Relationship Id="rId9" Type="http://schemas.openxmlformats.org/officeDocument/2006/relationships/hyperlink" Target="http://writing.colostate.edu/guides/documents/business_writing/business_letter/order_letter/" TargetMode="Externa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solidFill>
            <a:srgbClr val="00B050"/>
          </a:solidFill>
        </p:spPr>
        <p:txBody>
          <a:bodyPr>
            <a:normAutofit/>
          </a:bodyPr>
          <a:lstStyle/>
          <a:p>
            <a:r>
              <a:rPr lang="en-US" sz="6600" dirty="0" smtClean="0"/>
              <a:t>LETTER WRITING</a:t>
            </a:r>
            <a:endParaRPr lang="en-US" sz="6600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solidFill>
            <a:srgbClr val="92D050"/>
          </a:solidFill>
        </p:spPr>
        <p:txBody>
          <a:bodyPr>
            <a:normAutofit lnSpcReduction="10000"/>
          </a:bodyPr>
          <a:lstStyle/>
          <a:p>
            <a:endParaRPr lang="en-US" dirty="0" smtClean="0"/>
          </a:p>
          <a:p>
            <a:r>
              <a:rPr lang="en-US" sz="2800" dirty="0" smtClean="0"/>
              <a:t>A letter is a formal or informal piece of communication directed to an individual or an organization.</a:t>
            </a:r>
          </a:p>
          <a:p>
            <a:endParaRPr lang="en-US" sz="2800" dirty="0" smtClean="0"/>
          </a:p>
          <a:p>
            <a:pPr>
              <a:buFont typeface="Wingdings" pitchFamily="2" charset="2"/>
              <a:buNone/>
            </a:pPr>
            <a:r>
              <a:rPr lang="en-US" sz="2800" dirty="0" smtClean="0"/>
              <a:t>KINDS OF LETTERS-</a:t>
            </a:r>
          </a:p>
          <a:p>
            <a:r>
              <a:rPr lang="en-US" sz="2800" dirty="0" smtClean="0">
                <a:solidFill>
                  <a:srgbClr val="FF00FF"/>
                </a:solidFill>
              </a:rPr>
              <a:t>INFORMAL LETTER- </a:t>
            </a:r>
            <a:r>
              <a:rPr lang="en-US" sz="2800" dirty="0" smtClean="0"/>
              <a:t> </a:t>
            </a:r>
            <a:r>
              <a:rPr lang="en-US" sz="2800" dirty="0" smtClean="0">
                <a:solidFill>
                  <a:srgbClr val="FF00FF"/>
                </a:solidFill>
              </a:rPr>
              <a:t>Written to our:</a:t>
            </a:r>
          </a:p>
          <a:p>
            <a:pPr>
              <a:buNone/>
            </a:pPr>
            <a:r>
              <a:rPr lang="en-US" sz="2800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 </a:t>
            </a:r>
            <a:r>
              <a:rPr lang="en-US" sz="2800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Parents, relatives, friends or close acquaintances</a:t>
            </a:r>
          </a:p>
          <a:p>
            <a:r>
              <a:rPr lang="en-US" sz="2800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FORMAL LETTER-Written to business associates, formal relations and acquaintances.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accent2">
                    <a:lumMod val="75000"/>
                  </a:schemeClr>
                </a:solidFill>
              </a:rPr>
              <a:t>FORMAT OF A FORMAL LETTER</a:t>
            </a:r>
            <a:endParaRPr lang="en-US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sz="2400" dirty="0" smtClean="0">
                <a:solidFill>
                  <a:schemeClr val="accent6">
                    <a:lumMod val="75000"/>
                  </a:schemeClr>
                </a:solidFill>
              </a:rPr>
              <a:t>SENDER’S ADDRESS</a:t>
            </a:r>
          </a:p>
          <a:p>
            <a:pPr>
              <a:buNone/>
            </a:pPr>
            <a:r>
              <a:rPr lang="en-US" sz="2400" dirty="0" smtClean="0">
                <a:solidFill>
                  <a:schemeClr val="accent6">
                    <a:lumMod val="75000"/>
                  </a:schemeClr>
                </a:solidFill>
              </a:rPr>
              <a:t>DATE</a:t>
            </a:r>
          </a:p>
          <a:p>
            <a:pPr>
              <a:buNone/>
            </a:pPr>
            <a:r>
              <a:rPr lang="en-US" sz="2400" dirty="0" smtClean="0">
                <a:solidFill>
                  <a:schemeClr val="accent6">
                    <a:lumMod val="75000"/>
                  </a:schemeClr>
                </a:solidFill>
              </a:rPr>
              <a:t>RECEIVER’S ADDRESS</a:t>
            </a:r>
          </a:p>
          <a:p>
            <a:pPr>
              <a:buNone/>
            </a:pPr>
            <a:r>
              <a:rPr lang="en-US" sz="2400" dirty="0" smtClean="0">
                <a:solidFill>
                  <a:schemeClr val="accent6">
                    <a:lumMod val="75000"/>
                  </a:schemeClr>
                </a:solidFill>
              </a:rPr>
              <a:t>SUBJECT</a:t>
            </a:r>
          </a:p>
          <a:p>
            <a:pPr>
              <a:buNone/>
            </a:pPr>
            <a:r>
              <a:rPr lang="en-US" sz="2400" dirty="0" smtClean="0">
                <a:solidFill>
                  <a:schemeClr val="accent6">
                    <a:lumMod val="75000"/>
                  </a:schemeClr>
                </a:solidFill>
              </a:rPr>
              <a:t>SALUTATION</a:t>
            </a:r>
          </a:p>
          <a:p>
            <a:pPr>
              <a:buNone/>
            </a:pPr>
            <a:r>
              <a:rPr lang="en-US" sz="2400" dirty="0" smtClean="0">
                <a:solidFill>
                  <a:schemeClr val="accent6">
                    <a:lumMod val="75000"/>
                  </a:schemeClr>
                </a:solidFill>
              </a:rPr>
              <a:t>MAIN BODY</a:t>
            </a:r>
          </a:p>
          <a:p>
            <a:pPr>
              <a:buNone/>
            </a:pPr>
            <a:endParaRPr lang="en-US" sz="2400" dirty="0" smtClean="0">
              <a:solidFill>
                <a:schemeClr val="accent6">
                  <a:lumMod val="75000"/>
                </a:schemeClr>
              </a:solidFill>
            </a:endParaRPr>
          </a:p>
          <a:p>
            <a:pPr>
              <a:buNone/>
            </a:pPr>
            <a:r>
              <a:rPr lang="en-US" sz="2400" dirty="0" smtClean="0">
                <a:solidFill>
                  <a:schemeClr val="accent6">
                    <a:lumMod val="75000"/>
                  </a:schemeClr>
                </a:solidFill>
              </a:rPr>
              <a:t>THANK YOU</a:t>
            </a:r>
          </a:p>
          <a:p>
            <a:pPr>
              <a:buNone/>
            </a:pPr>
            <a:r>
              <a:rPr lang="en-US" sz="2400" dirty="0" smtClean="0">
                <a:solidFill>
                  <a:schemeClr val="accent6">
                    <a:lumMod val="75000"/>
                  </a:schemeClr>
                </a:solidFill>
              </a:rPr>
              <a:t>COMPLIMENTARY CLOSE-YOURS </a:t>
            </a:r>
            <a:r>
              <a:rPr lang="en-US" sz="2400" dirty="0" smtClean="0">
                <a:solidFill>
                  <a:schemeClr val="accent6">
                    <a:lumMod val="75000"/>
                  </a:schemeClr>
                </a:solidFill>
              </a:rPr>
              <a:t>SINCERELY (if we address by name)/FAITHFULLY(if we address by Sir/ma’am</a:t>
            </a:r>
            <a:endParaRPr lang="en-US" sz="2400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7030A0"/>
                </a:solidFill>
              </a:rPr>
              <a:t>FORMAT OF INFORMAL LETTER</a:t>
            </a:r>
            <a:endParaRPr lang="en-US" dirty="0">
              <a:solidFill>
                <a:srgbClr val="7030A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en-US" dirty="0" smtClean="0">
                <a:solidFill>
                  <a:srgbClr val="00B0F0"/>
                </a:solidFill>
              </a:rPr>
              <a:t>SENDER’S ADDRESS</a:t>
            </a:r>
          </a:p>
          <a:p>
            <a:pPr>
              <a:buNone/>
            </a:pPr>
            <a:r>
              <a:rPr lang="en-US" dirty="0" smtClean="0">
                <a:solidFill>
                  <a:srgbClr val="00B0F0"/>
                </a:solidFill>
              </a:rPr>
              <a:t>DATE</a:t>
            </a:r>
          </a:p>
          <a:p>
            <a:pPr>
              <a:buNone/>
            </a:pPr>
            <a:r>
              <a:rPr lang="en-US" dirty="0" smtClean="0">
                <a:solidFill>
                  <a:srgbClr val="00B0F0"/>
                </a:solidFill>
              </a:rPr>
              <a:t>SALUTATION</a:t>
            </a:r>
          </a:p>
          <a:p>
            <a:pPr>
              <a:buNone/>
            </a:pPr>
            <a:r>
              <a:rPr lang="en-US" dirty="0" smtClean="0">
                <a:solidFill>
                  <a:srgbClr val="00B0F0"/>
                </a:solidFill>
              </a:rPr>
              <a:t>MAIN BODY</a:t>
            </a:r>
          </a:p>
          <a:p>
            <a:pPr>
              <a:buNone/>
            </a:pPr>
            <a:endParaRPr lang="en-US" dirty="0" smtClean="0">
              <a:solidFill>
                <a:srgbClr val="00B0F0"/>
              </a:solidFill>
            </a:endParaRPr>
          </a:p>
          <a:p>
            <a:pPr>
              <a:buNone/>
            </a:pPr>
            <a:r>
              <a:rPr lang="en-US" dirty="0" smtClean="0">
                <a:solidFill>
                  <a:srgbClr val="00B0F0"/>
                </a:solidFill>
              </a:rPr>
              <a:t>COMPLIMENTARY CLOSE/SIGNING OFF</a:t>
            </a:r>
          </a:p>
          <a:p>
            <a:pPr>
              <a:buNone/>
            </a:pPr>
            <a:r>
              <a:rPr lang="en-US" dirty="0" smtClean="0">
                <a:solidFill>
                  <a:srgbClr val="00B0F0"/>
                </a:solidFill>
              </a:rPr>
              <a:t>YOURS AFFECTIONATELY/</a:t>
            </a:r>
          </a:p>
          <a:p>
            <a:pPr>
              <a:buNone/>
            </a:pPr>
            <a:r>
              <a:rPr lang="en-US" dirty="0" smtClean="0">
                <a:solidFill>
                  <a:srgbClr val="00B0F0"/>
                </a:solidFill>
              </a:rPr>
              <a:t>YOURS LOVINGLY OR YOUR LOVING FRIEND/YOUR AFFECTIONATE FRIEND</a:t>
            </a:r>
            <a:endParaRPr lang="en-US" dirty="0">
              <a:solidFill>
                <a:srgbClr val="00B0F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Common Types of Business Letters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>
                <a:hlinkClick r:id="rId2" tooltip="How to Write an Acceptance Letter"/>
              </a:rPr>
              <a:t>Acceptance Letter</a:t>
            </a:r>
            <a:r>
              <a:rPr lang="en-US" dirty="0" smtClean="0"/>
              <a:t> (yes/ legal)</a:t>
            </a:r>
          </a:p>
          <a:p>
            <a:r>
              <a:rPr lang="en-US" dirty="0" smtClean="0">
                <a:hlinkClick r:id="rId3" tooltip="How to Write an Acknowledgement Letter"/>
              </a:rPr>
              <a:t>Acknowledgement Letter</a:t>
            </a:r>
            <a:r>
              <a:rPr lang="en-US" dirty="0" smtClean="0"/>
              <a:t> (Receipt)</a:t>
            </a:r>
          </a:p>
          <a:p>
            <a:r>
              <a:rPr lang="en-US" dirty="0" smtClean="0">
                <a:hlinkClick r:id="rId4" tooltip="How to Write an Adjustment Letter"/>
              </a:rPr>
              <a:t>Adjustment Letter</a:t>
            </a:r>
            <a:r>
              <a:rPr lang="en-US" dirty="0" smtClean="0"/>
              <a:t> (a legal document / addresses a complaint 	or claim)</a:t>
            </a:r>
          </a:p>
          <a:p>
            <a:r>
              <a:rPr lang="en-US" dirty="0" smtClean="0">
                <a:hlinkClick r:id="rId5" tooltip="How to Write an Application Letter"/>
              </a:rPr>
              <a:t>Application Letter</a:t>
            </a:r>
            <a:r>
              <a:rPr lang="en-US" dirty="0" smtClean="0"/>
              <a:t> (request job consideration/ interview)</a:t>
            </a:r>
          </a:p>
          <a:p>
            <a:r>
              <a:rPr lang="en-US" dirty="0" smtClean="0">
                <a:hlinkClick r:id="rId6" tooltip="How to Write an Complaint Letter"/>
              </a:rPr>
              <a:t>Complaint Letter</a:t>
            </a:r>
            <a:r>
              <a:rPr lang="en-US" dirty="0" smtClean="0"/>
              <a:t> (a legal document) </a:t>
            </a:r>
          </a:p>
          <a:p>
            <a:r>
              <a:rPr lang="en-US" dirty="0" smtClean="0">
                <a:hlinkClick r:id="rId7" tooltip="How to Write an Cover Letter"/>
              </a:rPr>
              <a:t>Cover Letter</a:t>
            </a:r>
            <a:r>
              <a:rPr lang="en-US" dirty="0" smtClean="0"/>
              <a:t> (</a:t>
            </a:r>
            <a:r>
              <a:rPr lang="en-US" dirty="0" smtClean="0"/>
              <a:t>accompanying resume  </a:t>
            </a:r>
            <a:r>
              <a:rPr lang="en-US" dirty="0" smtClean="0"/>
              <a:t>or order)</a:t>
            </a:r>
          </a:p>
          <a:p>
            <a:r>
              <a:rPr lang="en-US" dirty="0" smtClean="0">
                <a:hlinkClick r:id="rId8" tooltip="How to Write an Inquiry Letter"/>
              </a:rPr>
              <a:t>Inquiry Letter</a:t>
            </a:r>
            <a:r>
              <a:rPr lang="en-US" dirty="0" smtClean="0"/>
              <a:t> (posing a question)</a:t>
            </a:r>
          </a:p>
          <a:p>
            <a:r>
              <a:rPr lang="en-US" dirty="0" smtClean="0">
                <a:hlinkClick r:id="rId9" tooltip="How to Write an Order Letter"/>
              </a:rPr>
              <a:t>Order Letter</a:t>
            </a:r>
            <a:r>
              <a:rPr lang="en-US" dirty="0" smtClean="0"/>
              <a:t> (request letter)</a:t>
            </a:r>
          </a:p>
          <a:p>
            <a:r>
              <a:rPr lang="en-US" dirty="0" smtClean="0">
                <a:hlinkClick r:id="rId10" tooltip="How to Write an Refusal Letter"/>
              </a:rPr>
              <a:t>Refusal Letter</a:t>
            </a:r>
            <a:r>
              <a:rPr lang="en-US" dirty="0" smtClean="0"/>
              <a:t> (reject an offer)</a:t>
            </a:r>
          </a:p>
          <a:p>
            <a:r>
              <a:rPr lang="en-US" dirty="0" smtClean="0">
                <a:hlinkClick r:id="rId11" tooltip="How to Write a Response Letter"/>
              </a:rPr>
              <a:t>Response Letter</a:t>
            </a:r>
            <a:r>
              <a:rPr lang="en-US" dirty="0" smtClean="0"/>
              <a:t> (answers inquiry)</a:t>
            </a:r>
          </a:p>
          <a:p>
            <a:r>
              <a:rPr lang="en-US" dirty="0" smtClean="0">
                <a:hlinkClick r:id="rId12" tooltip="How to Write an Sales Letter"/>
              </a:rPr>
              <a:t>Sales Letter</a:t>
            </a:r>
            <a:r>
              <a:rPr lang="en-US" dirty="0" smtClean="0"/>
              <a:t> (marketing)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7030A0"/>
                </a:solidFill>
              </a:rPr>
              <a:t>WAY TO WRITE THE DATE</a:t>
            </a:r>
            <a:endParaRPr lang="en-US" dirty="0">
              <a:solidFill>
                <a:srgbClr val="7030A0"/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t-EE" dirty="0" smtClean="0">
                <a:latin typeface="Rockwell" pitchFamily="18" charset="0"/>
              </a:rPr>
              <a:t>	5 September 201</a:t>
            </a:r>
            <a:r>
              <a:rPr lang="en-US" dirty="0" smtClean="0">
                <a:latin typeface="Rockwell" pitchFamily="18" charset="0"/>
              </a:rPr>
              <a:t>6</a:t>
            </a:r>
            <a:endParaRPr lang="et-EE" dirty="0" smtClean="0">
              <a:latin typeface="Rockwell" pitchFamily="18" charset="0"/>
            </a:endParaRPr>
          </a:p>
          <a:p>
            <a:r>
              <a:rPr lang="et-EE" dirty="0" smtClean="0">
                <a:latin typeface="Rockwell" pitchFamily="18" charset="0"/>
              </a:rPr>
              <a:t>	5 Sept. 201</a:t>
            </a:r>
            <a:r>
              <a:rPr lang="en-US" dirty="0" smtClean="0">
                <a:latin typeface="Rockwell" pitchFamily="18" charset="0"/>
              </a:rPr>
              <a:t>6 </a:t>
            </a:r>
            <a:r>
              <a:rPr lang="en-US" dirty="0" smtClean="0">
                <a:solidFill>
                  <a:srgbClr val="FF0000"/>
                </a:solidFill>
                <a:latin typeface="Rockwell" pitchFamily="18" charset="0"/>
              </a:rPr>
              <a:t>wrong</a:t>
            </a:r>
            <a:r>
              <a:rPr lang="en-US" dirty="0" smtClean="0">
                <a:latin typeface="Rockwell" pitchFamily="18" charset="0"/>
              </a:rPr>
              <a:t> </a:t>
            </a:r>
            <a:endParaRPr lang="et-EE" dirty="0" smtClean="0">
              <a:latin typeface="Rockwell" pitchFamily="18" charset="0"/>
            </a:endParaRPr>
          </a:p>
          <a:p>
            <a:r>
              <a:rPr lang="et-EE" dirty="0" smtClean="0">
                <a:latin typeface="Rockwell" pitchFamily="18" charset="0"/>
              </a:rPr>
              <a:t>	September 5</a:t>
            </a:r>
            <a:r>
              <a:rPr lang="en-US" dirty="0" smtClean="0">
                <a:latin typeface="Rockwell" pitchFamily="18" charset="0"/>
              </a:rPr>
              <a:t>,</a:t>
            </a:r>
            <a:r>
              <a:rPr lang="et-EE" dirty="0" smtClean="0">
                <a:latin typeface="Rockwell" pitchFamily="18" charset="0"/>
              </a:rPr>
              <a:t> 201</a:t>
            </a:r>
            <a:r>
              <a:rPr lang="en-US" dirty="0" smtClean="0">
                <a:latin typeface="Rockwell" pitchFamily="18" charset="0"/>
              </a:rPr>
              <a:t>6</a:t>
            </a:r>
            <a:endParaRPr lang="et-EE" dirty="0" smtClean="0">
              <a:latin typeface="Rockwell" pitchFamily="18" charset="0"/>
            </a:endParaRPr>
          </a:p>
          <a:p>
            <a:r>
              <a:rPr lang="et-EE" dirty="0" smtClean="0">
                <a:latin typeface="Rockwell" pitchFamily="18" charset="0"/>
              </a:rPr>
              <a:t>	5.09.201</a:t>
            </a:r>
            <a:r>
              <a:rPr lang="en-US" dirty="0" smtClean="0">
                <a:latin typeface="Rockwell" pitchFamily="18" charset="0"/>
              </a:rPr>
              <a:t>6 </a:t>
            </a:r>
            <a:r>
              <a:rPr lang="en-US" dirty="0" smtClean="0">
                <a:solidFill>
                  <a:srgbClr val="FF0000"/>
                </a:solidFill>
                <a:latin typeface="Rockwell" pitchFamily="18" charset="0"/>
              </a:rPr>
              <a:t>wrong</a:t>
            </a:r>
            <a:r>
              <a:rPr lang="en-US" dirty="0" smtClean="0">
                <a:latin typeface="Rockwell" pitchFamily="18" charset="0"/>
              </a:rPr>
              <a:t> </a:t>
            </a:r>
            <a:endParaRPr lang="et-EE" dirty="0" smtClean="0">
              <a:latin typeface="Rockwell" pitchFamily="18" charset="0"/>
            </a:endParaRPr>
          </a:p>
          <a:p>
            <a:r>
              <a:rPr lang="et-EE" dirty="0" smtClean="0">
                <a:latin typeface="Rockwell" pitchFamily="18" charset="0"/>
              </a:rPr>
              <a:t>	9/5/1</a:t>
            </a:r>
            <a:r>
              <a:rPr lang="en-US" dirty="0" smtClean="0">
                <a:latin typeface="Rockwell" pitchFamily="18" charset="0"/>
              </a:rPr>
              <a:t>6   </a:t>
            </a:r>
            <a:r>
              <a:rPr lang="en-US" dirty="0" smtClean="0">
                <a:solidFill>
                  <a:srgbClr val="FF0000"/>
                </a:solidFill>
                <a:latin typeface="Rockwell" pitchFamily="18" charset="0"/>
              </a:rPr>
              <a:t>wrong</a:t>
            </a:r>
            <a:r>
              <a:rPr lang="en-US" dirty="0" smtClean="0">
                <a:latin typeface="Rockwell" pitchFamily="18" charset="0"/>
              </a:rPr>
              <a:t>                                   </a:t>
            </a:r>
            <a:endParaRPr lang="et-EE" dirty="0" smtClean="0">
              <a:latin typeface="Rockwell" pitchFamily="18" charset="0"/>
            </a:endParaRPr>
          </a:p>
          <a:p>
            <a:r>
              <a:rPr lang="et-EE" dirty="0" smtClean="0">
                <a:latin typeface="Rockwell" pitchFamily="18" charset="0"/>
              </a:rPr>
              <a:t>	5th September 201</a:t>
            </a:r>
            <a:r>
              <a:rPr lang="en-US" dirty="0" smtClean="0">
                <a:latin typeface="Rockwell" pitchFamily="18" charset="0"/>
              </a:rPr>
              <a:t>6</a:t>
            </a:r>
            <a:endParaRPr lang="et-EE" dirty="0" smtClean="0">
              <a:latin typeface="Rockwell" pitchFamily="18" charset="0"/>
            </a:endParaRPr>
          </a:p>
          <a:p>
            <a:endParaRPr 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SALUTATION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t-EE" sz="4000" dirty="0" smtClean="0">
                <a:latin typeface="Rockwell" pitchFamily="18" charset="0"/>
              </a:rPr>
              <a:t>BEGINNING</a:t>
            </a:r>
          </a:p>
          <a:p>
            <a:r>
              <a:rPr lang="et-EE" sz="4000" dirty="0" smtClean="0">
                <a:latin typeface="Rockwell" pitchFamily="18" charset="0"/>
              </a:rPr>
              <a:t>	</a:t>
            </a:r>
            <a:r>
              <a:rPr lang="et-EE" dirty="0" smtClean="0">
                <a:latin typeface="Rockwell" pitchFamily="18" charset="0"/>
              </a:rPr>
              <a:t>Dear </a:t>
            </a:r>
            <a:r>
              <a:rPr lang="en-US" dirty="0" err="1" smtClean="0">
                <a:latin typeface="Rockwell" pitchFamily="18" charset="0"/>
              </a:rPr>
              <a:t>Akshay</a:t>
            </a:r>
            <a:endParaRPr lang="et-EE" dirty="0" smtClean="0">
              <a:latin typeface="Rockwell" pitchFamily="18" charset="0"/>
            </a:endParaRPr>
          </a:p>
          <a:p>
            <a:r>
              <a:rPr lang="et-EE" dirty="0" smtClean="0">
                <a:latin typeface="Rockwell" pitchFamily="18" charset="0"/>
              </a:rPr>
              <a:t>	Dear Mr</a:t>
            </a:r>
            <a:r>
              <a:rPr lang="en-US" dirty="0" smtClean="0">
                <a:latin typeface="Rockwell" pitchFamily="18" charset="0"/>
              </a:rPr>
              <a:t>/</a:t>
            </a:r>
            <a:r>
              <a:rPr lang="en-US" dirty="0" err="1" smtClean="0">
                <a:latin typeface="Rockwell" pitchFamily="18" charset="0"/>
              </a:rPr>
              <a:t>Mrs</a:t>
            </a:r>
            <a:r>
              <a:rPr lang="en-US" dirty="0" smtClean="0">
                <a:latin typeface="Rockwell" pitchFamily="18" charset="0"/>
              </a:rPr>
              <a:t>/Ms Sharma</a:t>
            </a:r>
            <a:endParaRPr lang="et-EE" dirty="0" smtClean="0">
              <a:latin typeface="Rockwell" pitchFamily="18" charset="0"/>
            </a:endParaRPr>
          </a:p>
          <a:p>
            <a:r>
              <a:rPr lang="et-EE" dirty="0" smtClean="0">
                <a:latin typeface="Rockwell" pitchFamily="18" charset="0"/>
              </a:rPr>
              <a:t>	Dear Sir or Madam</a:t>
            </a:r>
            <a:r>
              <a:rPr lang="en-US" dirty="0" smtClean="0">
                <a:latin typeface="Rockwell" pitchFamily="18" charset="0"/>
              </a:rPr>
              <a:t> or ma’am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1600200" y="4876800"/>
            <a:ext cx="44801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7030A0"/>
                </a:solidFill>
              </a:rPr>
              <a:t>COMPLIMENTARY CLOSE</a:t>
            </a:r>
            <a:endParaRPr lang="en-US" dirty="0">
              <a:solidFill>
                <a:srgbClr val="7030A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buNone/>
            </a:pPr>
            <a:r>
              <a:rPr lang="et-EE" sz="18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Rockwell" pitchFamily="18" charset="0"/>
              </a:rPr>
              <a:t>ENDING</a:t>
            </a:r>
            <a:endParaRPr lang="en-US" sz="1800" dirty="0" smtClean="0">
              <a:solidFill>
                <a:schemeClr val="tx2">
                  <a:lumMod val="60000"/>
                  <a:lumOff val="40000"/>
                </a:schemeClr>
              </a:solidFill>
              <a:latin typeface="Rockwell" pitchFamily="18" charset="0"/>
            </a:endParaRPr>
          </a:p>
          <a:p>
            <a:pPr>
              <a:buNone/>
            </a:pPr>
            <a:r>
              <a:rPr lang="en-US" sz="1800" dirty="0" smtClean="0">
                <a:solidFill>
                  <a:srgbClr val="7030A0"/>
                </a:solidFill>
                <a:latin typeface="Rockwell" pitchFamily="18" charset="0"/>
              </a:rPr>
              <a:t>INFORMAL LETTER-</a:t>
            </a:r>
          </a:p>
          <a:p>
            <a:pPr>
              <a:buNone/>
            </a:pPr>
            <a:r>
              <a:rPr lang="en-US" sz="1800" dirty="0" smtClean="0">
                <a:solidFill>
                  <a:srgbClr val="B20CC4"/>
                </a:solidFill>
                <a:latin typeface="Rockwell" pitchFamily="18" charset="0"/>
              </a:rPr>
              <a:t>Yours affectionately/Your affectionate friend</a:t>
            </a:r>
          </a:p>
          <a:p>
            <a:pPr>
              <a:buNone/>
            </a:pPr>
            <a:r>
              <a:rPr lang="en-US" sz="1800" dirty="0" smtClean="0">
                <a:solidFill>
                  <a:srgbClr val="B20CC4"/>
                </a:solidFill>
                <a:latin typeface="Rockwell" pitchFamily="18" charset="0"/>
              </a:rPr>
              <a:t>Yours lovingly/Your loving friend</a:t>
            </a:r>
            <a:endParaRPr lang="et-EE" sz="1800" dirty="0" smtClean="0">
              <a:solidFill>
                <a:srgbClr val="B20CC4"/>
              </a:solidFill>
              <a:latin typeface="Rockwell" pitchFamily="18" charset="0"/>
            </a:endParaRPr>
          </a:p>
          <a:p>
            <a:pPr>
              <a:buNone/>
            </a:pPr>
            <a:endParaRPr lang="en-US" sz="1800" dirty="0" smtClean="0">
              <a:solidFill>
                <a:srgbClr val="7030A0"/>
              </a:solidFill>
              <a:latin typeface="Rockwell" pitchFamily="18" charset="0"/>
            </a:endParaRPr>
          </a:p>
          <a:p>
            <a:pPr>
              <a:buNone/>
            </a:pPr>
            <a:r>
              <a:rPr lang="en-US" sz="1800" dirty="0" smtClean="0">
                <a:solidFill>
                  <a:srgbClr val="7030A0"/>
                </a:solidFill>
                <a:latin typeface="Rockwell" pitchFamily="18" charset="0"/>
              </a:rPr>
              <a:t>FORMAL LETTER-</a:t>
            </a:r>
          </a:p>
          <a:p>
            <a:pPr>
              <a:buNone/>
            </a:pPr>
            <a:r>
              <a:rPr lang="et-EE" sz="1800" dirty="0" smtClean="0">
                <a:solidFill>
                  <a:srgbClr val="7030A0"/>
                </a:solidFill>
                <a:latin typeface="Rockwell" pitchFamily="18" charset="0"/>
              </a:rPr>
              <a:t>	</a:t>
            </a:r>
            <a:r>
              <a:rPr lang="et-EE" sz="1800" dirty="0" smtClean="0">
                <a:solidFill>
                  <a:srgbClr val="B20CC4"/>
                </a:solidFill>
                <a:latin typeface="Rockwell" pitchFamily="18" charset="0"/>
              </a:rPr>
              <a:t>Yours sincerely</a:t>
            </a:r>
          </a:p>
          <a:p>
            <a:pPr>
              <a:buNone/>
            </a:pPr>
            <a:r>
              <a:rPr lang="et-EE" sz="1800" dirty="0" smtClean="0">
                <a:solidFill>
                  <a:srgbClr val="B20CC4"/>
                </a:solidFill>
                <a:latin typeface="Rockwell" pitchFamily="18" charset="0"/>
              </a:rPr>
              <a:t>(</a:t>
            </a:r>
            <a:r>
              <a:rPr lang="en-US" sz="1800" dirty="0" smtClean="0">
                <a:solidFill>
                  <a:srgbClr val="B20CC4"/>
                </a:solidFill>
                <a:latin typeface="Rockwell" pitchFamily="18" charset="0"/>
              </a:rPr>
              <a:t>if</a:t>
            </a:r>
            <a:r>
              <a:rPr lang="et-EE" sz="1800" dirty="0" smtClean="0">
                <a:solidFill>
                  <a:srgbClr val="B20CC4"/>
                </a:solidFill>
                <a:latin typeface="Rockwell" pitchFamily="18" charset="0"/>
              </a:rPr>
              <a:t> the name</a:t>
            </a:r>
            <a:r>
              <a:rPr lang="en-US" sz="1800" dirty="0" smtClean="0">
                <a:solidFill>
                  <a:srgbClr val="B20CC4"/>
                </a:solidFill>
                <a:latin typeface="Rockwell" pitchFamily="18" charset="0"/>
              </a:rPr>
              <a:t> is known</a:t>
            </a:r>
            <a:r>
              <a:rPr lang="et-EE" sz="1800" dirty="0" smtClean="0">
                <a:solidFill>
                  <a:srgbClr val="B20CC4"/>
                </a:solidFill>
                <a:latin typeface="Rockwell" pitchFamily="18" charset="0"/>
              </a:rPr>
              <a:t>)</a:t>
            </a:r>
          </a:p>
          <a:p>
            <a:pPr>
              <a:buNone/>
            </a:pPr>
            <a:r>
              <a:rPr lang="et-EE" sz="1800" dirty="0" smtClean="0">
                <a:solidFill>
                  <a:srgbClr val="B20CC4"/>
                </a:solidFill>
                <a:latin typeface="Rockwell" pitchFamily="18" charset="0"/>
              </a:rPr>
              <a:t>	signature</a:t>
            </a:r>
          </a:p>
          <a:p>
            <a:pPr>
              <a:buNone/>
            </a:pPr>
            <a:r>
              <a:rPr lang="et-EE" sz="1800" dirty="0" smtClean="0">
                <a:solidFill>
                  <a:srgbClr val="B20CC4"/>
                </a:solidFill>
                <a:latin typeface="Rockwell" pitchFamily="18" charset="0"/>
              </a:rPr>
              <a:t>	NAME (</a:t>
            </a:r>
            <a:r>
              <a:rPr lang="en-US" sz="1800" dirty="0" smtClean="0">
                <a:solidFill>
                  <a:srgbClr val="B20CC4"/>
                </a:solidFill>
                <a:latin typeface="Rockwell" pitchFamily="18" charset="0"/>
              </a:rPr>
              <a:t>full</a:t>
            </a:r>
            <a:r>
              <a:rPr lang="et-EE" sz="1800" dirty="0" smtClean="0">
                <a:solidFill>
                  <a:srgbClr val="B20CC4"/>
                </a:solidFill>
                <a:latin typeface="Rockwell" pitchFamily="18" charset="0"/>
              </a:rPr>
              <a:t>)</a:t>
            </a:r>
          </a:p>
          <a:p>
            <a:endParaRPr lang="et-EE" sz="1800" dirty="0" smtClean="0">
              <a:solidFill>
                <a:srgbClr val="B20CC4"/>
              </a:solidFill>
              <a:latin typeface="Rockwell" pitchFamily="18" charset="0"/>
            </a:endParaRPr>
          </a:p>
          <a:p>
            <a:pPr>
              <a:buNone/>
            </a:pPr>
            <a:r>
              <a:rPr lang="et-EE" sz="1800" dirty="0" smtClean="0">
                <a:solidFill>
                  <a:srgbClr val="B20CC4"/>
                </a:solidFill>
                <a:latin typeface="Rockwell" pitchFamily="18" charset="0"/>
              </a:rPr>
              <a:t>	Yours faithfully</a:t>
            </a:r>
          </a:p>
          <a:p>
            <a:pPr>
              <a:buNone/>
            </a:pPr>
            <a:r>
              <a:rPr lang="et-EE" sz="1800" dirty="0" smtClean="0">
                <a:solidFill>
                  <a:srgbClr val="B20CC4"/>
                </a:solidFill>
                <a:latin typeface="Rockwell" pitchFamily="18" charset="0"/>
              </a:rPr>
              <a:t>(</a:t>
            </a:r>
            <a:r>
              <a:rPr lang="en-US" sz="1800" dirty="0" smtClean="0">
                <a:solidFill>
                  <a:srgbClr val="B20CC4"/>
                </a:solidFill>
                <a:latin typeface="Rockwell" pitchFamily="18" charset="0"/>
              </a:rPr>
              <a:t>if</a:t>
            </a:r>
            <a:r>
              <a:rPr lang="et-EE" sz="1800" dirty="0" smtClean="0">
                <a:solidFill>
                  <a:srgbClr val="B20CC4"/>
                </a:solidFill>
                <a:latin typeface="Rockwell" pitchFamily="18" charset="0"/>
              </a:rPr>
              <a:t> the name</a:t>
            </a:r>
            <a:r>
              <a:rPr lang="en-US" sz="1800" dirty="0" smtClean="0">
                <a:solidFill>
                  <a:srgbClr val="B20CC4"/>
                </a:solidFill>
                <a:latin typeface="Rockwell" pitchFamily="18" charset="0"/>
              </a:rPr>
              <a:t> is unknown</a:t>
            </a:r>
            <a:r>
              <a:rPr lang="et-EE" sz="1800" dirty="0" smtClean="0">
                <a:solidFill>
                  <a:srgbClr val="B20CC4"/>
                </a:solidFill>
                <a:latin typeface="Rockwell" pitchFamily="18" charset="0"/>
              </a:rPr>
              <a:t>)</a:t>
            </a:r>
          </a:p>
          <a:p>
            <a:pPr>
              <a:buNone/>
            </a:pPr>
            <a:r>
              <a:rPr lang="et-EE" sz="1800" dirty="0" smtClean="0">
                <a:solidFill>
                  <a:srgbClr val="B20CC4"/>
                </a:solidFill>
                <a:latin typeface="Rockwell" pitchFamily="18" charset="0"/>
              </a:rPr>
              <a:t>	signature</a:t>
            </a:r>
            <a:endParaRPr lang="en-US" sz="1800" dirty="0" smtClean="0">
              <a:solidFill>
                <a:srgbClr val="B20CC4"/>
              </a:solidFill>
              <a:latin typeface="Rockwell" pitchFamily="18" charset="0"/>
            </a:endParaRPr>
          </a:p>
          <a:p>
            <a:pPr>
              <a:buNone/>
            </a:pPr>
            <a:r>
              <a:rPr lang="et-EE" sz="1800" dirty="0" smtClean="0">
                <a:solidFill>
                  <a:srgbClr val="B20CC4"/>
                </a:solidFill>
                <a:latin typeface="Rockwell" pitchFamily="18" charset="0"/>
              </a:rPr>
              <a:t>	NAME (</a:t>
            </a:r>
            <a:r>
              <a:rPr lang="en-US" sz="1800" dirty="0" smtClean="0">
                <a:solidFill>
                  <a:srgbClr val="B20CC4"/>
                </a:solidFill>
                <a:latin typeface="Rockwell" pitchFamily="18" charset="0"/>
              </a:rPr>
              <a:t>full</a:t>
            </a:r>
            <a:r>
              <a:rPr lang="et-EE" sz="1800" dirty="0" smtClean="0">
                <a:solidFill>
                  <a:srgbClr val="B20CC4"/>
                </a:solidFill>
                <a:latin typeface="Rockwell" pitchFamily="18" charset="0"/>
              </a:rPr>
              <a:t>)</a:t>
            </a:r>
            <a:endParaRPr lang="en-US" sz="1800" dirty="0">
              <a:solidFill>
                <a:srgbClr val="B20CC4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Algerian" pitchFamily="82" charset="0"/>
              </a:rPr>
              <a:t>Before </a:t>
            </a:r>
            <a:r>
              <a:rPr lang="en-US" i="1" dirty="0" smtClean="0">
                <a:solidFill>
                  <a:schemeClr val="folHlink"/>
                </a:solidFill>
                <a:latin typeface="Algerian" pitchFamily="82" charset="0"/>
              </a:rPr>
              <a:t>writing</a:t>
            </a:r>
            <a:r>
              <a:rPr lang="en-US" dirty="0" smtClean="0">
                <a:latin typeface="Algerian" pitchFamily="82" charset="0"/>
              </a:rPr>
              <a:t> a letter . . . </a:t>
            </a:r>
            <a:endParaRPr lang="en-US" dirty="0">
              <a:latin typeface="Algerian" pitchFamily="8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lnSpc>
                <a:spcPct val="80000"/>
              </a:lnSpc>
            </a:pPr>
            <a:r>
              <a:rPr lang="en-US" b="1" dirty="0" smtClean="0">
                <a:solidFill>
                  <a:schemeClr val="folHlink"/>
                </a:solidFill>
              </a:rPr>
              <a:t>Read</a:t>
            </a:r>
            <a:r>
              <a:rPr lang="en-US" dirty="0" smtClean="0"/>
              <a:t>  the letter or letters to which you need or want to respond</a:t>
            </a:r>
          </a:p>
          <a:p>
            <a:pPr>
              <a:lnSpc>
                <a:spcPct val="80000"/>
              </a:lnSpc>
            </a:pPr>
            <a:r>
              <a:rPr lang="en-US" dirty="0" smtClean="0"/>
              <a:t> </a:t>
            </a:r>
            <a:r>
              <a:rPr lang="en-US" i="1" dirty="0" smtClean="0"/>
              <a:t>or</a:t>
            </a:r>
            <a:r>
              <a:rPr lang="en-US" dirty="0" smtClean="0"/>
              <a:t> read a written announcement or article motivating or requesting a letter response. </a:t>
            </a:r>
            <a:endParaRPr lang="en-US" sz="2800" dirty="0" smtClean="0">
              <a:solidFill>
                <a:srgbClr val="FFFF00"/>
              </a:solidFill>
            </a:endParaRPr>
          </a:p>
          <a:p>
            <a:pPr>
              <a:lnSpc>
                <a:spcPct val="80000"/>
              </a:lnSpc>
              <a:buNone/>
            </a:pPr>
            <a:endParaRPr lang="en-US" sz="2800" dirty="0" smtClean="0">
              <a:solidFill>
                <a:srgbClr val="FFFF00"/>
              </a:solidFill>
            </a:endParaRPr>
          </a:p>
          <a:p>
            <a:pPr>
              <a:lnSpc>
                <a:spcPct val="80000"/>
              </a:lnSpc>
            </a:pPr>
            <a:r>
              <a:rPr lang="en-US" b="1" dirty="0" smtClean="0">
                <a:solidFill>
                  <a:schemeClr val="folHlink"/>
                </a:solidFill>
              </a:rPr>
              <a:t>Examine</a:t>
            </a:r>
            <a:r>
              <a:rPr lang="en-US" dirty="0" smtClean="0"/>
              <a:t> the </a:t>
            </a:r>
            <a:r>
              <a:rPr lang="en-US" b="1" dirty="0" smtClean="0">
                <a:solidFill>
                  <a:schemeClr val="folHlink"/>
                </a:solidFill>
              </a:rPr>
              <a:t>tone</a:t>
            </a:r>
            <a:r>
              <a:rPr lang="en-US" dirty="0" smtClean="0"/>
              <a:t> (language) of the letter, announcement or other printed material to which you will respond.  The </a:t>
            </a:r>
            <a:r>
              <a:rPr lang="en-US" b="1" dirty="0" smtClean="0">
                <a:solidFill>
                  <a:schemeClr val="folHlink"/>
                </a:solidFill>
              </a:rPr>
              <a:t>tone</a:t>
            </a:r>
            <a:r>
              <a:rPr lang="en-US" dirty="0" smtClean="0"/>
              <a:t> of the motivating piece helps you determine the tone of your written response (formal or informal).  </a:t>
            </a:r>
          </a:p>
          <a:p>
            <a:pPr>
              <a:lnSpc>
                <a:spcPct val="80000"/>
              </a:lnSpc>
              <a:buNone/>
            </a:pPr>
            <a:endParaRPr lang="en-US" dirty="0" smtClean="0"/>
          </a:p>
          <a:p>
            <a:pPr>
              <a:lnSpc>
                <a:spcPct val="80000"/>
              </a:lnSpc>
            </a:pPr>
            <a:r>
              <a:rPr lang="en-US" b="1" dirty="0" smtClean="0">
                <a:solidFill>
                  <a:schemeClr val="folHlink"/>
                </a:solidFill>
              </a:rPr>
              <a:t>Identify</a:t>
            </a:r>
            <a:r>
              <a:rPr lang="en-US" dirty="0" smtClean="0">
                <a:solidFill>
                  <a:schemeClr val="folHlink"/>
                </a:solidFill>
              </a:rPr>
              <a:t> </a:t>
            </a:r>
            <a:r>
              <a:rPr lang="en-US" dirty="0" smtClean="0"/>
              <a:t>your audience and purpose in order to determine the type of letter you will write (formal or informal).</a:t>
            </a:r>
          </a:p>
          <a:p>
            <a:pPr>
              <a:lnSpc>
                <a:spcPct val="80000"/>
              </a:lnSpc>
            </a:pPr>
            <a:endParaRPr lang="en-US" dirty="0" smtClean="0"/>
          </a:p>
          <a:p>
            <a:pPr>
              <a:lnSpc>
                <a:spcPct val="80000"/>
              </a:lnSpc>
            </a:pPr>
            <a:r>
              <a:rPr lang="en-US" b="1" dirty="0" smtClean="0">
                <a:solidFill>
                  <a:schemeClr val="folHlink"/>
                </a:solidFill>
              </a:rPr>
              <a:t>Think about / Plan</a:t>
            </a:r>
            <a:r>
              <a:rPr lang="en-US" dirty="0" smtClean="0"/>
              <a:t> your response.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hlink"/>
                </a:solidFill>
              </a:rPr>
              <a:t>Body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endParaRPr lang="en-US" dirty="0" smtClean="0"/>
          </a:p>
          <a:p>
            <a:pPr>
              <a:defRPr/>
            </a:pPr>
            <a:r>
              <a:rPr lang="en-US" dirty="0" smtClean="0"/>
              <a:t>A generally acceptable format for the body of most business letters is </a:t>
            </a:r>
            <a:r>
              <a:rPr lang="en-US" b="1" dirty="0" smtClean="0">
                <a:solidFill>
                  <a:schemeClr val="folHlink"/>
                </a:solidFill>
              </a:rPr>
              <a:t>block style, with no indentions or centering of any parts</a:t>
            </a:r>
            <a:r>
              <a:rPr lang="en-US" dirty="0" smtClean="0"/>
              <a:t>.</a:t>
            </a:r>
          </a:p>
          <a:p>
            <a:pPr>
              <a:buNone/>
              <a:defRPr/>
            </a:pPr>
            <a:endParaRPr lang="en-US" dirty="0" smtClean="0"/>
          </a:p>
          <a:p>
            <a:pPr>
              <a:defRPr/>
            </a:pPr>
            <a:r>
              <a:rPr lang="en-US" dirty="0" smtClean="0"/>
              <a:t>Paragraphs should also be single spaced within the paragraph and double spaced between different paragraphs.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  <p:pic>
        <p:nvPicPr>
          <p:cNvPr id="4" name="Picture 4" descr="j032619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14400" y="228600"/>
            <a:ext cx="1820863" cy="1709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JOB APPLICATION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</a:pPr>
            <a:r>
              <a:rPr lang="es-ES_tradnl" sz="4400" b="1" dirty="0" err="1" smtClean="0">
                <a:solidFill>
                  <a:srgbClr val="0000FF"/>
                </a:solidFill>
              </a:rPr>
              <a:t>Introduction</a:t>
            </a:r>
            <a:r>
              <a:rPr lang="es-ES_tradnl" b="1" dirty="0" smtClean="0">
                <a:solidFill>
                  <a:srgbClr val="0000FF"/>
                </a:solidFill>
              </a:rPr>
              <a:t>: </a:t>
            </a:r>
          </a:p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</a:pPr>
            <a:r>
              <a:rPr lang="es-ES_tradnl" i="1" dirty="0" smtClean="0">
                <a:solidFill>
                  <a:srgbClr val="000000"/>
                </a:solidFill>
              </a:rPr>
              <a:t>I am </a:t>
            </a:r>
            <a:r>
              <a:rPr lang="es-ES_tradnl" i="1" dirty="0" err="1" smtClean="0">
                <a:solidFill>
                  <a:srgbClr val="000000"/>
                </a:solidFill>
              </a:rPr>
              <a:t>writing</a:t>
            </a:r>
            <a:r>
              <a:rPr lang="es-ES_tradnl" i="1" dirty="0" smtClean="0">
                <a:solidFill>
                  <a:srgbClr val="000000"/>
                </a:solidFill>
              </a:rPr>
              <a:t> </a:t>
            </a:r>
            <a:r>
              <a:rPr lang="es-ES_tradnl" i="1" dirty="0" err="1" smtClean="0">
                <a:solidFill>
                  <a:srgbClr val="000000"/>
                </a:solidFill>
              </a:rPr>
              <a:t>to</a:t>
            </a:r>
            <a:r>
              <a:rPr lang="es-ES_tradnl" i="1" dirty="0" smtClean="0">
                <a:solidFill>
                  <a:srgbClr val="000000"/>
                </a:solidFill>
              </a:rPr>
              <a:t> </a:t>
            </a:r>
            <a:r>
              <a:rPr lang="es-ES_tradnl" i="1" dirty="0" err="1" smtClean="0">
                <a:solidFill>
                  <a:srgbClr val="000000"/>
                </a:solidFill>
              </a:rPr>
              <a:t>appy</a:t>
            </a:r>
            <a:r>
              <a:rPr lang="es-ES_tradnl" i="1" dirty="0" smtClean="0">
                <a:solidFill>
                  <a:srgbClr val="000000"/>
                </a:solidFill>
              </a:rPr>
              <a:t> </a:t>
            </a:r>
            <a:r>
              <a:rPr lang="es-ES_tradnl" i="1" dirty="0" err="1" smtClean="0">
                <a:solidFill>
                  <a:srgbClr val="000000"/>
                </a:solidFill>
              </a:rPr>
              <a:t>for</a:t>
            </a:r>
            <a:r>
              <a:rPr lang="es-ES_tradnl" i="1" dirty="0" smtClean="0">
                <a:solidFill>
                  <a:srgbClr val="000000"/>
                </a:solidFill>
              </a:rPr>
              <a:t> </a:t>
            </a:r>
            <a:r>
              <a:rPr lang="es-ES_tradnl" i="1" dirty="0" err="1" smtClean="0">
                <a:solidFill>
                  <a:srgbClr val="000000"/>
                </a:solidFill>
              </a:rPr>
              <a:t>the</a:t>
            </a:r>
            <a:r>
              <a:rPr lang="es-ES_tradnl" i="1" dirty="0" smtClean="0">
                <a:solidFill>
                  <a:srgbClr val="000000"/>
                </a:solidFill>
              </a:rPr>
              <a:t> place/post/</a:t>
            </a:r>
            <a:r>
              <a:rPr lang="es-ES_tradnl" i="1" dirty="0" err="1" smtClean="0">
                <a:solidFill>
                  <a:srgbClr val="000000"/>
                </a:solidFill>
              </a:rPr>
              <a:t>job</a:t>
            </a:r>
            <a:r>
              <a:rPr lang="es-ES_tradnl" i="1" dirty="0" smtClean="0">
                <a:solidFill>
                  <a:srgbClr val="000000"/>
                </a:solidFill>
              </a:rPr>
              <a:t>/position  </a:t>
            </a:r>
            <a:r>
              <a:rPr lang="es-ES_tradnl" i="1" dirty="0" err="1" smtClean="0">
                <a:solidFill>
                  <a:srgbClr val="000000"/>
                </a:solidFill>
              </a:rPr>
              <a:t>advertised</a:t>
            </a:r>
            <a:r>
              <a:rPr lang="es-ES_tradnl" i="1" dirty="0" smtClean="0">
                <a:solidFill>
                  <a:srgbClr val="000000"/>
                </a:solidFill>
              </a:rPr>
              <a:t> in---</a:t>
            </a:r>
            <a:r>
              <a:rPr lang="es-ES_tradnl" i="1" dirty="0" err="1" smtClean="0">
                <a:solidFill>
                  <a:srgbClr val="000000"/>
                </a:solidFill>
              </a:rPr>
              <a:t>on</a:t>
            </a:r>
            <a:r>
              <a:rPr lang="es-ES_tradnl" i="1" dirty="0" smtClean="0">
                <a:solidFill>
                  <a:srgbClr val="000000"/>
                </a:solidFill>
              </a:rPr>
              <a:t>…</a:t>
            </a:r>
          </a:p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</a:pPr>
            <a:r>
              <a:rPr lang="es-ES_tradnl" i="1" dirty="0" smtClean="0">
                <a:solidFill>
                  <a:srgbClr val="000000"/>
                </a:solidFill>
              </a:rPr>
              <a:t>I am </a:t>
            </a:r>
            <a:r>
              <a:rPr lang="es-ES_tradnl" i="1" dirty="0" err="1" smtClean="0">
                <a:solidFill>
                  <a:srgbClr val="000000"/>
                </a:solidFill>
              </a:rPr>
              <a:t>particularly</a:t>
            </a:r>
            <a:r>
              <a:rPr lang="es-ES_tradnl" i="1" dirty="0" smtClean="0">
                <a:solidFill>
                  <a:srgbClr val="000000"/>
                </a:solidFill>
              </a:rPr>
              <a:t> </a:t>
            </a:r>
            <a:r>
              <a:rPr lang="es-ES_tradnl" i="1" dirty="0" err="1" smtClean="0">
                <a:solidFill>
                  <a:srgbClr val="000000"/>
                </a:solidFill>
              </a:rPr>
              <a:t>interested</a:t>
            </a:r>
            <a:r>
              <a:rPr lang="es-ES_tradnl" i="1" dirty="0" smtClean="0">
                <a:solidFill>
                  <a:srgbClr val="000000"/>
                </a:solidFill>
              </a:rPr>
              <a:t> in </a:t>
            </a:r>
            <a:r>
              <a:rPr lang="es-ES_tradnl" i="1" dirty="0" err="1" smtClean="0">
                <a:solidFill>
                  <a:srgbClr val="000000"/>
                </a:solidFill>
              </a:rPr>
              <a:t>applying</a:t>
            </a:r>
            <a:r>
              <a:rPr lang="es-ES_tradnl" i="1" dirty="0" smtClean="0">
                <a:solidFill>
                  <a:srgbClr val="000000"/>
                </a:solidFill>
              </a:rPr>
              <a:t> </a:t>
            </a:r>
            <a:r>
              <a:rPr lang="es-ES_tradnl" i="1" dirty="0" err="1" smtClean="0">
                <a:solidFill>
                  <a:srgbClr val="000000"/>
                </a:solidFill>
              </a:rPr>
              <a:t>for</a:t>
            </a:r>
            <a:r>
              <a:rPr lang="es-ES_tradnl" i="1" dirty="0" smtClean="0">
                <a:solidFill>
                  <a:srgbClr val="000000"/>
                </a:solidFill>
              </a:rPr>
              <a:t> </a:t>
            </a:r>
            <a:r>
              <a:rPr lang="es-ES_tradnl" i="1" dirty="0" err="1" smtClean="0">
                <a:solidFill>
                  <a:srgbClr val="000000"/>
                </a:solidFill>
              </a:rPr>
              <a:t>the</a:t>
            </a:r>
            <a:r>
              <a:rPr lang="es-ES_tradnl" i="1" dirty="0" smtClean="0">
                <a:solidFill>
                  <a:srgbClr val="000000"/>
                </a:solidFill>
              </a:rPr>
              <a:t> post of ....</a:t>
            </a:r>
          </a:p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</a:pPr>
            <a:r>
              <a:rPr lang="es-ES_tradnl" i="1" dirty="0" smtClean="0">
                <a:solidFill>
                  <a:srgbClr val="000000"/>
                </a:solidFill>
              </a:rPr>
              <a:t>I </a:t>
            </a:r>
            <a:r>
              <a:rPr lang="es-ES_tradnl" i="1" dirty="0" err="1" smtClean="0">
                <a:solidFill>
                  <a:srgbClr val="000000"/>
                </a:solidFill>
              </a:rPr>
              <a:t>would</a:t>
            </a:r>
            <a:r>
              <a:rPr lang="es-ES_tradnl" i="1" dirty="0" smtClean="0">
                <a:solidFill>
                  <a:srgbClr val="000000"/>
                </a:solidFill>
              </a:rPr>
              <a:t> </a:t>
            </a:r>
            <a:r>
              <a:rPr lang="es-ES_tradnl" i="1" dirty="0" err="1" smtClean="0">
                <a:solidFill>
                  <a:srgbClr val="000000"/>
                </a:solidFill>
              </a:rPr>
              <a:t>like</a:t>
            </a:r>
            <a:r>
              <a:rPr lang="es-ES_tradnl" i="1" dirty="0" smtClean="0">
                <a:solidFill>
                  <a:srgbClr val="000000"/>
                </a:solidFill>
              </a:rPr>
              <a:t> </a:t>
            </a:r>
            <a:r>
              <a:rPr lang="es-ES_tradnl" i="1" dirty="0" err="1" smtClean="0">
                <a:solidFill>
                  <a:srgbClr val="000000"/>
                </a:solidFill>
              </a:rPr>
              <a:t>to</a:t>
            </a:r>
            <a:r>
              <a:rPr lang="es-ES_tradnl" i="1" dirty="0" smtClean="0">
                <a:solidFill>
                  <a:srgbClr val="000000"/>
                </a:solidFill>
              </a:rPr>
              <a:t> </a:t>
            </a:r>
            <a:r>
              <a:rPr lang="es-ES_tradnl" i="1" dirty="0" err="1" smtClean="0">
                <a:solidFill>
                  <a:srgbClr val="000000"/>
                </a:solidFill>
              </a:rPr>
              <a:t>apply</a:t>
            </a:r>
            <a:r>
              <a:rPr lang="es-ES_tradnl" i="1" dirty="0" smtClean="0">
                <a:solidFill>
                  <a:srgbClr val="000000"/>
                </a:solidFill>
              </a:rPr>
              <a:t> </a:t>
            </a:r>
            <a:r>
              <a:rPr lang="es-ES_tradnl" i="1" dirty="0" err="1" smtClean="0">
                <a:solidFill>
                  <a:srgbClr val="000000"/>
                </a:solidFill>
              </a:rPr>
              <a:t>for</a:t>
            </a:r>
            <a:r>
              <a:rPr lang="es-ES_tradnl" i="1" dirty="0" smtClean="0">
                <a:solidFill>
                  <a:srgbClr val="000000"/>
                </a:solidFill>
              </a:rPr>
              <a:t> </a:t>
            </a:r>
            <a:r>
              <a:rPr lang="es-ES_tradnl" i="1" dirty="0" err="1" smtClean="0">
                <a:solidFill>
                  <a:srgbClr val="000000"/>
                </a:solidFill>
              </a:rPr>
              <a:t>the</a:t>
            </a:r>
            <a:r>
              <a:rPr lang="es-ES_tradnl" i="1" dirty="0" smtClean="0">
                <a:solidFill>
                  <a:srgbClr val="000000"/>
                </a:solidFill>
              </a:rPr>
              <a:t> position/post .....</a:t>
            </a:r>
            <a:r>
              <a:rPr lang="es-ES_tradnl" i="1" dirty="0" err="1" smtClean="0">
                <a:solidFill>
                  <a:srgbClr val="000000"/>
                </a:solidFill>
              </a:rPr>
              <a:t>advertised</a:t>
            </a:r>
            <a:r>
              <a:rPr lang="es-ES_tradnl" i="1" dirty="0" smtClean="0">
                <a:solidFill>
                  <a:srgbClr val="000000"/>
                </a:solidFill>
              </a:rPr>
              <a:t> in .....</a:t>
            </a:r>
          </a:p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</a:pPr>
            <a:r>
              <a:rPr lang="es-ES_tradnl" i="1" dirty="0" smtClean="0">
                <a:solidFill>
                  <a:srgbClr val="000000"/>
                </a:solidFill>
              </a:rPr>
              <a:t>I am </a:t>
            </a:r>
            <a:r>
              <a:rPr lang="es-ES_tradnl" i="1" dirty="0" err="1" smtClean="0">
                <a:solidFill>
                  <a:srgbClr val="000000"/>
                </a:solidFill>
              </a:rPr>
              <a:t>writing</a:t>
            </a:r>
            <a:r>
              <a:rPr lang="es-ES_tradnl" i="1" dirty="0" smtClean="0">
                <a:solidFill>
                  <a:srgbClr val="000000"/>
                </a:solidFill>
              </a:rPr>
              <a:t> in </a:t>
            </a:r>
            <a:r>
              <a:rPr lang="es-ES_tradnl" i="1" dirty="0" err="1" smtClean="0">
                <a:solidFill>
                  <a:srgbClr val="000000"/>
                </a:solidFill>
              </a:rPr>
              <a:t>connection</a:t>
            </a:r>
            <a:r>
              <a:rPr lang="es-ES_tradnl" i="1" dirty="0" smtClean="0">
                <a:solidFill>
                  <a:srgbClr val="000000"/>
                </a:solidFill>
              </a:rPr>
              <a:t> </a:t>
            </a:r>
            <a:r>
              <a:rPr lang="es-ES_tradnl" i="1" dirty="0" err="1" smtClean="0">
                <a:solidFill>
                  <a:srgbClr val="000000"/>
                </a:solidFill>
              </a:rPr>
              <a:t>with</a:t>
            </a:r>
            <a:r>
              <a:rPr lang="es-ES_tradnl" i="1" dirty="0" smtClean="0">
                <a:solidFill>
                  <a:srgbClr val="000000"/>
                </a:solidFill>
              </a:rPr>
              <a:t> </a:t>
            </a:r>
            <a:r>
              <a:rPr lang="es-ES_tradnl" i="1" dirty="0" err="1" smtClean="0">
                <a:solidFill>
                  <a:srgbClr val="000000"/>
                </a:solidFill>
              </a:rPr>
              <a:t>your</a:t>
            </a:r>
            <a:r>
              <a:rPr lang="es-ES_tradnl" i="1" dirty="0" smtClean="0">
                <a:solidFill>
                  <a:srgbClr val="000000"/>
                </a:solidFill>
              </a:rPr>
              <a:t> </a:t>
            </a:r>
            <a:r>
              <a:rPr lang="es-ES_tradnl" i="1" dirty="0" err="1" smtClean="0">
                <a:solidFill>
                  <a:srgbClr val="000000"/>
                </a:solidFill>
              </a:rPr>
              <a:t>advertisement</a:t>
            </a:r>
            <a:r>
              <a:rPr lang="es-ES_tradnl" i="1" dirty="0" smtClean="0">
                <a:solidFill>
                  <a:srgbClr val="000000"/>
                </a:solidFill>
              </a:rPr>
              <a:t> in....</a:t>
            </a:r>
            <a:r>
              <a:rPr lang="es-ES_tradnl" i="1" dirty="0" err="1" smtClean="0">
                <a:solidFill>
                  <a:srgbClr val="000000"/>
                </a:solidFill>
              </a:rPr>
              <a:t>for</a:t>
            </a:r>
            <a:r>
              <a:rPr lang="es-ES_tradnl" i="1" dirty="0" smtClean="0">
                <a:solidFill>
                  <a:srgbClr val="000000"/>
                </a:solidFill>
              </a:rPr>
              <a:t> </a:t>
            </a:r>
            <a:r>
              <a:rPr lang="es-ES_tradnl" i="1" dirty="0" err="1" smtClean="0">
                <a:solidFill>
                  <a:srgbClr val="000000"/>
                </a:solidFill>
              </a:rPr>
              <a:t>the</a:t>
            </a:r>
            <a:r>
              <a:rPr lang="es-ES_tradnl" i="1" dirty="0" smtClean="0">
                <a:solidFill>
                  <a:srgbClr val="000000"/>
                </a:solidFill>
              </a:rPr>
              <a:t> place/post....of</a:t>
            </a:r>
          </a:p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</a:pPr>
            <a:r>
              <a:rPr lang="es-ES_tradnl" i="1" dirty="0" smtClean="0">
                <a:solidFill>
                  <a:srgbClr val="000000"/>
                </a:solidFill>
              </a:rPr>
              <a:t>I am </a:t>
            </a:r>
            <a:r>
              <a:rPr lang="es-ES_tradnl" i="1" dirty="0" err="1" smtClean="0">
                <a:solidFill>
                  <a:srgbClr val="000000"/>
                </a:solidFill>
              </a:rPr>
              <a:t>replying</a:t>
            </a:r>
            <a:r>
              <a:rPr lang="es-ES_tradnl" i="1" dirty="0" smtClean="0">
                <a:solidFill>
                  <a:srgbClr val="000000"/>
                </a:solidFill>
              </a:rPr>
              <a:t> </a:t>
            </a:r>
            <a:r>
              <a:rPr lang="es-ES_tradnl" i="1" dirty="0" err="1" smtClean="0">
                <a:solidFill>
                  <a:srgbClr val="000000"/>
                </a:solidFill>
              </a:rPr>
              <a:t>to</a:t>
            </a:r>
            <a:r>
              <a:rPr lang="es-ES_tradnl" i="1" dirty="0" smtClean="0">
                <a:solidFill>
                  <a:srgbClr val="000000"/>
                </a:solidFill>
              </a:rPr>
              <a:t> </a:t>
            </a:r>
            <a:r>
              <a:rPr lang="es-ES_tradnl" i="1" dirty="0" err="1" smtClean="0">
                <a:solidFill>
                  <a:srgbClr val="000000"/>
                </a:solidFill>
              </a:rPr>
              <a:t>an</a:t>
            </a:r>
            <a:r>
              <a:rPr lang="es-ES_tradnl" i="1" dirty="0" smtClean="0">
                <a:solidFill>
                  <a:srgbClr val="000000"/>
                </a:solidFill>
              </a:rPr>
              <a:t> </a:t>
            </a:r>
            <a:r>
              <a:rPr lang="es-ES_tradnl" i="1" dirty="0" err="1" smtClean="0">
                <a:solidFill>
                  <a:srgbClr val="000000"/>
                </a:solidFill>
              </a:rPr>
              <a:t>advertisement</a:t>
            </a:r>
            <a:r>
              <a:rPr lang="es-ES_tradnl" i="1" dirty="0" smtClean="0">
                <a:solidFill>
                  <a:srgbClr val="000000"/>
                </a:solidFill>
              </a:rPr>
              <a:t> </a:t>
            </a:r>
            <a:r>
              <a:rPr lang="es-ES_tradnl" i="1" dirty="0" err="1" smtClean="0">
                <a:solidFill>
                  <a:srgbClr val="000000"/>
                </a:solidFill>
              </a:rPr>
              <a:t>that</a:t>
            </a:r>
            <a:r>
              <a:rPr lang="es-ES_tradnl" i="1" dirty="0" smtClean="0">
                <a:solidFill>
                  <a:srgbClr val="000000"/>
                </a:solidFill>
              </a:rPr>
              <a:t> </a:t>
            </a:r>
            <a:r>
              <a:rPr lang="es-ES_tradnl" i="1" dirty="0" err="1" smtClean="0">
                <a:solidFill>
                  <a:srgbClr val="000000"/>
                </a:solidFill>
              </a:rPr>
              <a:t>appeared</a:t>
            </a:r>
            <a:r>
              <a:rPr lang="es-ES_tradnl" i="1" dirty="0" smtClean="0">
                <a:solidFill>
                  <a:srgbClr val="000000"/>
                </a:solidFill>
              </a:rPr>
              <a:t> in ...... </a:t>
            </a:r>
            <a:r>
              <a:rPr lang="es-ES_tradnl" i="1" dirty="0" err="1" smtClean="0">
                <a:solidFill>
                  <a:srgbClr val="000000"/>
                </a:solidFill>
              </a:rPr>
              <a:t>for</a:t>
            </a:r>
            <a:r>
              <a:rPr lang="es-ES_tradnl" i="1" dirty="0" smtClean="0">
                <a:solidFill>
                  <a:srgbClr val="000000"/>
                </a:solidFill>
              </a:rPr>
              <a:t> </a:t>
            </a:r>
            <a:r>
              <a:rPr lang="es-ES_tradnl" i="1" dirty="0" err="1" smtClean="0">
                <a:solidFill>
                  <a:srgbClr val="000000"/>
                </a:solidFill>
              </a:rPr>
              <a:t>the</a:t>
            </a:r>
            <a:r>
              <a:rPr lang="es-ES_tradnl" i="1" dirty="0" smtClean="0">
                <a:solidFill>
                  <a:srgbClr val="000000"/>
                </a:solidFill>
              </a:rPr>
              <a:t> post/</a:t>
            </a:r>
            <a:r>
              <a:rPr lang="es-ES_tradnl" i="1" dirty="0" err="1" smtClean="0">
                <a:solidFill>
                  <a:srgbClr val="000000"/>
                </a:solidFill>
              </a:rPr>
              <a:t>job</a:t>
            </a:r>
            <a:r>
              <a:rPr lang="es-ES_tradnl" i="1" dirty="0" smtClean="0">
                <a:solidFill>
                  <a:srgbClr val="000000"/>
                </a:solidFill>
              </a:rPr>
              <a:t>.....of</a:t>
            </a:r>
          </a:p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</a:pPr>
            <a:r>
              <a:rPr lang="es-ES_tradnl" i="1" dirty="0" smtClean="0">
                <a:solidFill>
                  <a:srgbClr val="000000"/>
                </a:solidFill>
              </a:rPr>
              <a:t>I am </a:t>
            </a:r>
            <a:r>
              <a:rPr lang="es-ES_tradnl" i="1" dirty="0" err="1" smtClean="0">
                <a:solidFill>
                  <a:srgbClr val="000000"/>
                </a:solidFill>
              </a:rPr>
              <a:t>writing</a:t>
            </a:r>
            <a:r>
              <a:rPr lang="es-ES_tradnl" i="1" dirty="0" smtClean="0">
                <a:solidFill>
                  <a:srgbClr val="000000"/>
                </a:solidFill>
              </a:rPr>
              <a:t> </a:t>
            </a:r>
            <a:r>
              <a:rPr lang="es-ES_tradnl" i="1" dirty="0" err="1" smtClean="0">
                <a:solidFill>
                  <a:srgbClr val="000000"/>
                </a:solidFill>
              </a:rPr>
              <a:t>to</a:t>
            </a:r>
            <a:r>
              <a:rPr lang="es-ES_tradnl" i="1" dirty="0" smtClean="0">
                <a:solidFill>
                  <a:srgbClr val="000000"/>
                </a:solidFill>
              </a:rPr>
              <a:t>  </a:t>
            </a:r>
            <a:r>
              <a:rPr lang="es-ES_tradnl" i="1" dirty="0" err="1" smtClean="0">
                <a:solidFill>
                  <a:srgbClr val="000000"/>
                </a:solidFill>
              </a:rPr>
              <a:t>inquire</a:t>
            </a:r>
            <a:r>
              <a:rPr lang="es-ES_tradnl" i="1" dirty="0" smtClean="0">
                <a:solidFill>
                  <a:srgbClr val="000000"/>
                </a:solidFill>
              </a:rPr>
              <a:t> </a:t>
            </a:r>
            <a:r>
              <a:rPr lang="es-ES_tradnl" i="1" dirty="0" err="1" smtClean="0">
                <a:solidFill>
                  <a:srgbClr val="000000"/>
                </a:solidFill>
              </a:rPr>
              <a:t>about</a:t>
            </a:r>
            <a:r>
              <a:rPr lang="es-ES_tradnl" i="1" dirty="0" smtClean="0">
                <a:solidFill>
                  <a:srgbClr val="000000"/>
                </a:solidFill>
              </a:rPr>
              <a:t> </a:t>
            </a:r>
            <a:r>
              <a:rPr lang="es-ES_tradnl" i="1" dirty="0" err="1" smtClean="0">
                <a:solidFill>
                  <a:srgbClr val="000000"/>
                </a:solidFill>
              </a:rPr>
              <a:t>the</a:t>
            </a:r>
            <a:r>
              <a:rPr lang="es-ES_tradnl" i="1" dirty="0" smtClean="0">
                <a:solidFill>
                  <a:srgbClr val="000000"/>
                </a:solidFill>
              </a:rPr>
              <a:t> post </a:t>
            </a:r>
            <a:r>
              <a:rPr lang="es-ES_tradnl" i="1" dirty="0" err="1" smtClean="0">
                <a:solidFill>
                  <a:srgbClr val="000000"/>
                </a:solidFill>
              </a:rPr>
              <a:t>advertised</a:t>
            </a:r>
            <a:r>
              <a:rPr lang="es-ES_tradnl" i="1" dirty="0" smtClean="0">
                <a:solidFill>
                  <a:srgbClr val="000000"/>
                </a:solidFill>
              </a:rPr>
              <a:t> in </a:t>
            </a:r>
            <a:r>
              <a:rPr lang="es-ES_tradnl" i="1" dirty="0" err="1" smtClean="0">
                <a:solidFill>
                  <a:srgbClr val="000000"/>
                </a:solidFill>
              </a:rPr>
              <a:t>yesterday's</a:t>
            </a:r>
            <a:r>
              <a:rPr lang="es-ES_tradnl" i="1" dirty="0" smtClean="0">
                <a:solidFill>
                  <a:srgbClr val="000000"/>
                </a:solidFill>
              </a:rPr>
              <a:t> ------</a:t>
            </a:r>
          </a:p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</a:pPr>
            <a:r>
              <a:rPr lang="es-ES_tradnl" i="1" dirty="0" smtClean="0">
                <a:solidFill>
                  <a:srgbClr val="000000"/>
                </a:solidFill>
              </a:rPr>
              <a:t>I </a:t>
            </a:r>
            <a:r>
              <a:rPr lang="es-ES_tradnl" i="1" dirty="0" err="1" smtClean="0">
                <a:solidFill>
                  <a:srgbClr val="000000"/>
                </a:solidFill>
              </a:rPr>
              <a:t>have</a:t>
            </a:r>
            <a:r>
              <a:rPr lang="es-ES_tradnl" i="1" dirty="0" smtClean="0">
                <a:solidFill>
                  <a:srgbClr val="000000"/>
                </a:solidFill>
              </a:rPr>
              <a:t> </a:t>
            </a:r>
            <a:r>
              <a:rPr lang="es-ES_tradnl" i="1" dirty="0" err="1" smtClean="0">
                <a:solidFill>
                  <a:srgbClr val="000000"/>
                </a:solidFill>
              </a:rPr>
              <a:t>read</a:t>
            </a:r>
            <a:r>
              <a:rPr lang="es-ES_tradnl" i="1" dirty="0" smtClean="0">
                <a:solidFill>
                  <a:srgbClr val="000000"/>
                </a:solidFill>
              </a:rPr>
              <a:t>/</a:t>
            </a:r>
            <a:r>
              <a:rPr lang="es-ES_tradnl" i="1" dirty="0" err="1" smtClean="0">
                <a:solidFill>
                  <a:srgbClr val="000000"/>
                </a:solidFill>
              </a:rPr>
              <a:t>seen</a:t>
            </a:r>
            <a:r>
              <a:rPr lang="es-ES_tradnl" i="1" dirty="0" smtClean="0">
                <a:solidFill>
                  <a:srgbClr val="000000"/>
                </a:solidFill>
              </a:rPr>
              <a:t> </a:t>
            </a:r>
            <a:r>
              <a:rPr lang="es-ES_tradnl" i="1" dirty="0" err="1" smtClean="0">
                <a:solidFill>
                  <a:srgbClr val="000000"/>
                </a:solidFill>
              </a:rPr>
              <a:t>your</a:t>
            </a:r>
            <a:r>
              <a:rPr lang="es-ES_tradnl" i="1" dirty="0" smtClean="0">
                <a:solidFill>
                  <a:srgbClr val="000000"/>
                </a:solidFill>
              </a:rPr>
              <a:t> </a:t>
            </a:r>
            <a:r>
              <a:rPr lang="es-ES_tradnl" i="1" dirty="0" err="1" smtClean="0">
                <a:solidFill>
                  <a:srgbClr val="000000"/>
                </a:solidFill>
              </a:rPr>
              <a:t>advertisement</a:t>
            </a:r>
            <a:r>
              <a:rPr lang="es-ES_tradnl" i="1" dirty="0" smtClean="0">
                <a:solidFill>
                  <a:srgbClr val="000000"/>
                </a:solidFill>
              </a:rPr>
              <a:t> in </a:t>
            </a:r>
            <a:r>
              <a:rPr lang="es-ES_tradnl" i="1" dirty="0" err="1" smtClean="0">
                <a:solidFill>
                  <a:srgbClr val="000000"/>
                </a:solidFill>
              </a:rPr>
              <a:t>today´s</a:t>
            </a:r>
            <a:r>
              <a:rPr lang="es-ES_tradnl" i="1" dirty="0" smtClean="0">
                <a:solidFill>
                  <a:srgbClr val="000000"/>
                </a:solidFill>
              </a:rPr>
              <a:t> ------ and I </a:t>
            </a:r>
            <a:r>
              <a:rPr lang="es-ES_tradnl" i="1" dirty="0" err="1" smtClean="0">
                <a:solidFill>
                  <a:srgbClr val="000000"/>
                </a:solidFill>
              </a:rPr>
              <a:t>would</a:t>
            </a:r>
            <a:r>
              <a:rPr lang="es-ES_tradnl" i="1" dirty="0" smtClean="0">
                <a:solidFill>
                  <a:srgbClr val="000000"/>
                </a:solidFill>
              </a:rPr>
              <a:t> </a:t>
            </a:r>
            <a:r>
              <a:rPr lang="es-ES_tradnl" i="1" dirty="0" err="1" smtClean="0">
                <a:solidFill>
                  <a:srgbClr val="000000"/>
                </a:solidFill>
              </a:rPr>
              <a:t>like</a:t>
            </a:r>
            <a:r>
              <a:rPr lang="es-ES_tradnl" i="1" dirty="0" smtClean="0">
                <a:solidFill>
                  <a:srgbClr val="000000"/>
                </a:solidFill>
              </a:rPr>
              <a:t> </a:t>
            </a:r>
            <a:r>
              <a:rPr lang="es-ES_tradnl" i="1" dirty="0" err="1" smtClean="0">
                <a:solidFill>
                  <a:srgbClr val="000000"/>
                </a:solidFill>
              </a:rPr>
              <a:t>to</a:t>
            </a:r>
            <a:r>
              <a:rPr lang="es-ES_tradnl" i="1" dirty="0" smtClean="0">
                <a:solidFill>
                  <a:srgbClr val="000000"/>
                </a:solidFill>
              </a:rPr>
              <a:t> </a:t>
            </a:r>
            <a:r>
              <a:rPr lang="es-ES_tradnl" i="1" dirty="0" err="1" smtClean="0">
                <a:solidFill>
                  <a:srgbClr val="000000"/>
                </a:solidFill>
              </a:rPr>
              <a:t>apply</a:t>
            </a:r>
            <a:r>
              <a:rPr lang="es-ES_tradnl" i="1" dirty="0" smtClean="0">
                <a:solidFill>
                  <a:srgbClr val="000000"/>
                </a:solidFill>
              </a:rPr>
              <a:t> </a:t>
            </a:r>
            <a:r>
              <a:rPr lang="es-ES_tradnl" i="1" dirty="0" err="1" smtClean="0">
                <a:solidFill>
                  <a:srgbClr val="000000"/>
                </a:solidFill>
              </a:rPr>
              <a:t>for</a:t>
            </a:r>
            <a:r>
              <a:rPr lang="es-ES_tradnl" i="1" dirty="0" smtClean="0">
                <a:solidFill>
                  <a:srgbClr val="000000"/>
                </a:solidFill>
              </a:rPr>
              <a:t> </a:t>
            </a:r>
            <a:r>
              <a:rPr lang="es-ES_tradnl" i="1" dirty="0" err="1" smtClean="0">
                <a:solidFill>
                  <a:srgbClr val="000000"/>
                </a:solidFill>
              </a:rPr>
              <a:t>the</a:t>
            </a:r>
            <a:r>
              <a:rPr lang="es-ES_tradnl" i="1" dirty="0" smtClean="0">
                <a:solidFill>
                  <a:srgbClr val="000000"/>
                </a:solidFill>
              </a:rPr>
              <a:t> </a:t>
            </a:r>
            <a:r>
              <a:rPr lang="es-ES_tradnl" i="1" dirty="0" err="1" smtClean="0">
                <a:solidFill>
                  <a:srgbClr val="000000"/>
                </a:solidFill>
              </a:rPr>
              <a:t>job</a:t>
            </a:r>
            <a:r>
              <a:rPr lang="es-ES_tradnl" i="1" dirty="0" smtClean="0">
                <a:solidFill>
                  <a:srgbClr val="000000"/>
                </a:solidFill>
              </a:rPr>
              <a:t>/place/post/position of ....</a:t>
            </a:r>
          </a:p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</a:pPr>
            <a:r>
              <a:rPr lang="es-ES_tradnl" i="1" dirty="0" smtClean="0">
                <a:solidFill>
                  <a:srgbClr val="000000"/>
                </a:solidFill>
              </a:rPr>
              <a:t>My </a:t>
            </a:r>
            <a:r>
              <a:rPr lang="es-ES_tradnl" i="1" dirty="0" err="1" smtClean="0">
                <a:solidFill>
                  <a:srgbClr val="000000"/>
                </a:solidFill>
              </a:rPr>
              <a:t>reason</a:t>
            </a:r>
            <a:r>
              <a:rPr lang="es-ES_tradnl" i="1" dirty="0" smtClean="0">
                <a:solidFill>
                  <a:srgbClr val="000000"/>
                </a:solidFill>
              </a:rPr>
              <a:t> </a:t>
            </a:r>
            <a:r>
              <a:rPr lang="es-ES_tradnl" i="1" dirty="0" err="1" smtClean="0">
                <a:solidFill>
                  <a:srgbClr val="000000"/>
                </a:solidFill>
              </a:rPr>
              <a:t>for</a:t>
            </a:r>
            <a:r>
              <a:rPr lang="es-ES_tradnl" i="1" dirty="0" smtClean="0">
                <a:solidFill>
                  <a:srgbClr val="000000"/>
                </a:solidFill>
              </a:rPr>
              <a:t> </a:t>
            </a:r>
            <a:r>
              <a:rPr lang="es-ES_tradnl" i="1" dirty="0" err="1" smtClean="0">
                <a:solidFill>
                  <a:srgbClr val="000000"/>
                </a:solidFill>
              </a:rPr>
              <a:t>writing</a:t>
            </a:r>
            <a:r>
              <a:rPr lang="es-ES_tradnl" i="1" dirty="0" smtClean="0">
                <a:solidFill>
                  <a:srgbClr val="000000"/>
                </a:solidFill>
              </a:rPr>
              <a:t> </a:t>
            </a:r>
            <a:r>
              <a:rPr lang="es-ES_tradnl" i="1" dirty="0" err="1" smtClean="0">
                <a:solidFill>
                  <a:srgbClr val="000000"/>
                </a:solidFill>
              </a:rPr>
              <a:t>is</a:t>
            </a:r>
            <a:r>
              <a:rPr lang="es-ES_tradnl" i="1" dirty="0" smtClean="0">
                <a:solidFill>
                  <a:srgbClr val="000000"/>
                </a:solidFill>
              </a:rPr>
              <a:t> </a:t>
            </a:r>
            <a:r>
              <a:rPr lang="es-ES_tradnl" i="1" dirty="0" err="1" smtClean="0">
                <a:solidFill>
                  <a:srgbClr val="000000"/>
                </a:solidFill>
              </a:rPr>
              <a:t>to</a:t>
            </a:r>
            <a:r>
              <a:rPr lang="es-ES_tradnl" i="1" dirty="0" smtClean="0">
                <a:solidFill>
                  <a:srgbClr val="000000"/>
                </a:solidFill>
              </a:rPr>
              <a:t> </a:t>
            </a:r>
            <a:r>
              <a:rPr lang="es-ES_tradnl" i="1" dirty="0" err="1" smtClean="0">
                <a:solidFill>
                  <a:srgbClr val="000000"/>
                </a:solidFill>
              </a:rPr>
              <a:t>appy</a:t>
            </a:r>
            <a:r>
              <a:rPr lang="es-ES_tradnl" i="1" dirty="0" smtClean="0">
                <a:solidFill>
                  <a:srgbClr val="000000"/>
                </a:solidFill>
              </a:rPr>
              <a:t> </a:t>
            </a:r>
            <a:r>
              <a:rPr lang="es-ES_tradnl" i="1" dirty="0" err="1" smtClean="0">
                <a:solidFill>
                  <a:srgbClr val="000000"/>
                </a:solidFill>
              </a:rPr>
              <a:t>for</a:t>
            </a:r>
            <a:r>
              <a:rPr lang="es-ES_tradnl" i="1" dirty="0" smtClean="0">
                <a:solidFill>
                  <a:srgbClr val="000000"/>
                </a:solidFill>
              </a:rPr>
              <a:t> </a:t>
            </a:r>
            <a:r>
              <a:rPr lang="es-ES_tradnl" i="1" dirty="0" err="1" smtClean="0">
                <a:solidFill>
                  <a:srgbClr val="000000"/>
                </a:solidFill>
              </a:rPr>
              <a:t>the</a:t>
            </a:r>
            <a:r>
              <a:rPr lang="es-ES_tradnl" i="1" dirty="0" smtClean="0">
                <a:solidFill>
                  <a:srgbClr val="000000"/>
                </a:solidFill>
              </a:rPr>
              <a:t> </a:t>
            </a:r>
            <a:r>
              <a:rPr lang="es-ES_tradnl" i="1" dirty="0" err="1" smtClean="0">
                <a:solidFill>
                  <a:srgbClr val="000000"/>
                </a:solidFill>
              </a:rPr>
              <a:t>job</a:t>
            </a:r>
            <a:r>
              <a:rPr lang="es-ES_tradnl" i="1" dirty="0" smtClean="0">
                <a:solidFill>
                  <a:srgbClr val="000000"/>
                </a:solidFill>
              </a:rPr>
              <a:t> I </a:t>
            </a:r>
            <a:r>
              <a:rPr lang="es-ES_tradnl" i="1" dirty="0" err="1" smtClean="0">
                <a:solidFill>
                  <a:srgbClr val="000000"/>
                </a:solidFill>
              </a:rPr>
              <a:t>saw</a:t>
            </a:r>
            <a:r>
              <a:rPr lang="es-ES_tradnl" i="1" dirty="0" smtClean="0">
                <a:solidFill>
                  <a:srgbClr val="000000"/>
                </a:solidFill>
              </a:rPr>
              <a:t> </a:t>
            </a:r>
            <a:r>
              <a:rPr lang="es-ES_tradnl" i="1" dirty="0" err="1" smtClean="0">
                <a:solidFill>
                  <a:srgbClr val="000000"/>
                </a:solidFill>
              </a:rPr>
              <a:t>advertised</a:t>
            </a:r>
            <a:r>
              <a:rPr lang="es-ES_tradnl" i="1" dirty="0" smtClean="0">
                <a:solidFill>
                  <a:srgbClr val="000000"/>
                </a:solidFill>
              </a:rPr>
              <a:t> in….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JOB APPLICATION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76400"/>
            <a:ext cx="8229600" cy="4525963"/>
          </a:xfrm>
        </p:spPr>
        <p:txBody>
          <a:bodyPr>
            <a:normAutofit fontScale="92500" lnSpcReduction="10000"/>
          </a:bodyPr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6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I </a:t>
            </a:r>
            <a:r>
              <a:rPr lang="es-ES_tradnl" i="1" dirty="0" err="1" smtClean="0">
                <a:solidFill>
                  <a:srgbClr val="000000"/>
                </a:solidFill>
                <a:cs typeface="Arial Unicode MS" charset="0"/>
              </a:rPr>
              <a:t>have</a:t>
            </a: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 </a:t>
            </a:r>
            <a:r>
              <a:rPr lang="es-ES_tradnl" i="1" dirty="0" err="1" smtClean="0">
                <a:solidFill>
                  <a:srgbClr val="000000"/>
                </a:solidFill>
                <a:cs typeface="Arial Unicode MS" charset="0"/>
              </a:rPr>
              <a:t>attached</a:t>
            </a: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 a resume </a:t>
            </a:r>
            <a:r>
              <a:rPr lang="es-ES_tradnl" i="1" dirty="0" err="1" smtClean="0">
                <a:solidFill>
                  <a:srgbClr val="000000"/>
                </a:solidFill>
                <a:cs typeface="Arial Unicode MS" charset="0"/>
              </a:rPr>
              <a:t>outlining</a:t>
            </a: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 my </a:t>
            </a:r>
            <a:r>
              <a:rPr lang="es-ES_tradnl" i="1" dirty="0" err="1" smtClean="0">
                <a:solidFill>
                  <a:srgbClr val="000000"/>
                </a:solidFill>
                <a:cs typeface="Arial Unicode MS" charset="0"/>
              </a:rPr>
              <a:t>qualifications</a:t>
            </a: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 and </a:t>
            </a:r>
            <a:r>
              <a:rPr lang="es-ES_tradnl" i="1" dirty="0" err="1" smtClean="0">
                <a:solidFill>
                  <a:srgbClr val="000000"/>
                </a:solidFill>
                <a:cs typeface="Arial Unicode MS" charset="0"/>
              </a:rPr>
              <a:t>experience</a:t>
            </a: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 and </a:t>
            </a:r>
            <a:r>
              <a:rPr lang="es-ES_tradnl" i="1" dirty="0" err="1" smtClean="0">
                <a:solidFill>
                  <a:srgbClr val="000000"/>
                </a:solidFill>
                <a:cs typeface="Arial Unicode MS" charset="0"/>
              </a:rPr>
              <a:t>please</a:t>
            </a: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 </a:t>
            </a:r>
            <a:r>
              <a:rPr lang="es-ES_tradnl" i="1" dirty="0" err="1" smtClean="0">
                <a:solidFill>
                  <a:srgbClr val="000000"/>
                </a:solidFill>
                <a:cs typeface="Arial Unicode MS" charset="0"/>
              </a:rPr>
              <a:t>contact</a:t>
            </a: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 me at </a:t>
            </a:r>
            <a:r>
              <a:rPr lang="es-ES_tradnl" i="1" dirty="0" err="1" smtClean="0">
                <a:solidFill>
                  <a:srgbClr val="000000"/>
                </a:solidFill>
                <a:cs typeface="Arial Unicode MS" charset="0"/>
              </a:rPr>
              <a:t>any</a:t>
            </a: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 time </a:t>
            </a:r>
            <a:r>
              <a:rPr lang="es-ES_tradnl" i="1" dirty="0" err="1" smtClean="0">
                <a:solidFill>
                  <a:srgbClr val="000000"/>
                </a:solidFill>
                <a:cs typeface="Arial Unicode MS" charset="0"/>
              </a:rPr>
              <a:t>to</a:t>
            </a: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 </a:t>
            </a:r>
            <a:r>
              <a:rPr lang="es-ES_tradnl" i="1" dirty="0" err="1" smtClean="0">
                <a:solidFill>
                  <a:srgbClr val="000000"/>
                </a:solidFill>
                <a:cs typeface="Arial Unicode MS" charset="0"/>
              </a:rPr>
              <a:t>arrange</a:t>
            </a: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 </a:t>
            </a:r>
            <a:r>
              <a:rPr lang="es-ES_tradnl" i="1" dirty="0" err="1" smtClean="0">
                <a:solidFill>
                  <a:srgbClr val="000000"/>
                </a:solidFill>
                <a:cs typeface="Arial Unicode MS" charset="0"/>
              </a:rPr>
              <a:t>for</a:t>
            </a: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 </a:t>
            </a:r>
            <a:r>
              <a:rPr lang="es-ES_tradnl" i="1" dirty="0" err="1" smtClean="0">
                <a:solidFill>
                  <a:srgbClr val="000000"/>
                </a:solidFill>
                <a:cs typeface="Arial Unicode MS" charset="0"/>
              </a:rPr>
              <a:t>an</a:t>
            </a: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 interview.</a:t>
            </a:r>
          </a:p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6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I </a:t>
            </a:r>
            <a:r>
              <a:rPr lang="es-ES_tradnl" i="1" dirty="0" err="1" smtClean="0">
                <a:solidFill>
                  <a:srgbClr val="000000"/>
                </a:solidFill>
                <a:cs typeface="Arial Unicode MS" charset="0"/>
              </a:rPr>
              <a:t>enclose</a:t>
            </a: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 my CV and </a:t>
            </a:r>
            <a:r>
              <a:rPr lang="es-ES_tradnl" i="1" dirty="0" err="1" smtClean="0">
                <a:solidFill>
                  <a:srgbClr val="000000"/>
                </a:solidFill>
                <a:cs typeface="Arial Unicode MS" charset="0"/>
              </a:rPr>
              <a:t>would</a:t>
            </a: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 </a:t>
            </a:r>
            <a:r>
              <a:rPr lang="es-ES_tradnl" i="1" dirty="0" err="1" smtClean="0">
                <a:solidFill>
                  <a:srgbClr val="000000"/>
                </a:solidFill>
                <a:cs typeface="Arial Unicode MS" charset="0"/>
              </a:rPr>
              <a:t>be</a:t>
            </a: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 </a:t>
            </a:r>
            <a:r>
              <a:rPr lang="es-ES_tradnl" i="1" dirty="0" err="1" smtClean="0">
                <a:solidFill>
                  <a:srgbClr val="000000"/>
                </a:solidFill>
                <a:cs typeface="Arial Unicode MS" charset="0"/>
              </a:rPr>
              <a:t>glad</a:t>
            </a: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 </a:t>
            </a:r>
            <a:r>
              <a:rPr lang="es-ES_tradnl" i="1" dirty="0" err="1" smtClean="0">
                <a:solidFill>
                  <a:srgbClr val="000000"/>
                </a:solidFill>
                <a:cs typeface="Arial Unicode MS" charset="0"/>
              </a:rPr>
              <a:t>to</a:t>
            </a: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 </a:t>
            </a:r>
            <a:r>
              <a:rPr lang="es-ES_tradnl" i="1" dirty="0" err="1" smtClean="0">
                <a:solidFill>
                  <a:srgbClr val="000000"/>
                </a:solidFill>
                <a:cs typeface="Arial Unicode MS" charset="0"/>
              </a:rPr>
              <a:t>attend</a:t>
            </a: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 </a:t>
            </a:r>
            <a:r>
              <a:rPr lang="es-ES_tradnl" i="1" dirty="0" err="1" smtClean="0">
                <a:solidFill>
                  <a:srgbClr val="000000"/>
                </a:solidFill>
                <a:cs typeface="Arial Unicode MS" charset="0"/>
              </a:rPr>
              <a:t>an</a:t>
            </a: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 interview at </a:t>
            </a:r>
            <a:r>
              <a:rPr lang="es-ES_tradnl" i="1" dirty="0" err="1" smtClean="0">
                <a:solidFill>
                  <a:srgbClr val="000000"/>
                </a:solidFill>
                <a:cs typeface="Arial Unicode MS" charset="0"/>
              </a:rPr>
              <a:t>any</a:t>
            </a: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 time </a:t>
            </a:r>
            <a:r>
              <a:rPr lang="es-ES_tradnl" i="1" dirty="0" err="1" smtClean="0">
                <a:solidFill>
                  <a:srgbClr val="000000"/>
                </a:solidFill>
                <a:cs typeface="Arial Unicode MS" charset="0"/>
              </a:rPr>
              <a:t>convenient</a:t>
            </a: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 </a:t>
            </a:r>
            <a:r>
              <a:rPr lang="es-ES_tradnl" i="1" dirty="0" err="1" smtClean="0">
                <a:solidFill>
                  <a:srgbClr val="000000"/>
                </a:solidFill>
                <a:cs typeface="Arial Unicode MS" charset="0"/>
              </a:rPr>
              <a:t>to</a:t>
            </a: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 </a:t>
            </a:r>
            <a:r>
              <a:rPr lang="es-ES_tradnl" i="1" dirty="0" err="1" smtClean="0">
                <a:solidFill>
                  <a:srgbClr val="000000"/>
                </a:solidFill>
                <a:cs typeface="Arial Unicode MS" charset="0"/>
              </a:rPr>
              <a:t>you</a:t>
            </a: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.</a:t>
            </a:r>
          </a:p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6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My CV </a:t>
            </a:r>
            <a:r>
              <a:rPr lang="es-ES_tradnl" i="1" dirty="0" err="1" smtClean="0">
                <a:solidFill>
                  <a:srgbClr val="000000"/>
                </a:solidFill>
                <a:cs typeface="Arial Unicode MS" charset="0"/>
              </a:rPr>
              <a:t>with</a:t>
            </a: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 my </a:t>
            </a:r>
            <a:r>
              <a:rPr lang="es-ES_tradnl" i="1" dirty="0" err="1" smtClean="0">
                <a:solidFill>
                  <a:srgbClr val="000000"/>
                </a:solidFill>
                <a:cs typeface="Arial Unicode MS" charset="0"/>
              </a:rPr>
              <a:t>qualifications</a:t>
            </a: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 and </a:t>
            </a:r>
            <a:r>
              <a:rPr lang="es-ES_tradnl" i="1" dirty="0" err="1" smtClean="0">
                <a:solidFill>
                  <a:srgbClr val="000000"/>
                </a:solidFill>
                <a:cs typeface="Arial Unicode MS" charset="0"/>
              </a:rPr>
              <a:t>experience</a:t>
            </a: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 has </a:t>
            </a:r>
            <a:r>
              <a:rPr lang="es-ES_tradnl" i="1" dirty="0" err="1" smtClean="0">
                <a:solidFill>
                  <a:srgbClr val="000000"/>
                </a:solidFill>
                <a:cs typeface="Arial Unicode MS" charset="0"/>
              </a:rPr>
              <a:t>been</a:t>
            </a: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 </a:t>
            </a:r>
            <a:r>
              <a:rPr lang="es-ES_tradnl" i="1" dirty="0" err="1" smtClean="0">
                <a:solidFill>
                  <a:srgbClr val="000000"/>
                </a:solidFill>
                <a:cs typeface="Arial Unicode MS" charset="0"/>
              </a:rPr>
              <a:t>attached</a:t>
            </a: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 and I </a:t>
            </a:r>
            <a:r>
              <a:rPr lang="es-ES_tradnl" i="1" dirty="0" err="1" smtClean="0">
                <a:solidFill>
                  <a:srgbClr val="000000"/>
                </a:solidFill>
                <a:cs typeface="Arial Unicode MS" charset="0"/>
              </a:rPr>
              <a:t>would</a:t>
            </a: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 </a:t>
            </a:r>
            <a:r>
              <a:rPr lang="es-ES_tradnl" i="1" dirty="0" err="1" smtClean="0">
                <a:solidFill>
                  <a:srgbClr val="000000"/>
                </a:solidFill>
                <a:cs typeface="Arial Unicode MS" charset="0"/>
              </a:rPr>
              <a:t>be</a:t>
            </a: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 </a:t>
            </a:r>
            <a:r>
              <a:rPr lang="es-ES_tradnl" i="1" dirty="0" err="1" smtClean="0">
                <a:solidFill>
                  <a:srgbClr val="000000"/>
                </a:solidFill>
                <a:cs typeface="Arial Unicode MS" charset="0"/>
              </a:rPr>
              <a:t>happy</a:t>
            </a: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 </a:t>
            </a:r>
            <a:r>
              <a:rPr lang="es-ES_tradnl" i="1" dirty="0" err="1" smtClean="0">
                <a:solidFill>
                  <a:srgbClr val="000000"/>
                </a:solidFill>
                <a:cs typeface="Arial Unicode MS" charset="0"/>
              </a:rPr>
              <a:t>to</a:t>
            </a: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 </a:t>
            </a:r>
            <a:r>
              <a:rPr lang="es-ES_tradnl" i="1" dirty="0" err="1" smtClean="0">
                <a:solidFill>
                  <a:srgbClr val="000000"/>
                </a:solidFill>
                <a:cs typeface="Arial Unicode MS" charset="0"/>
              </a:rPr>
              <a:t>attend</a:t>
            </a: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 </a:t>
            </a:r>
            <a:r>
              <a:rPr lang="es-ES_tradnl" i="1" dirty="0" err="1" smtClean="0">
                <a:solidFill>
                  <a:srgbClr val="000000"/>
                </a:solidFill>
                <a:cs typeface="Arial Unicode MS" charset="0"/>
              </a:rPr>
              <a:t>an</a:t>
            </a: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 interview at </a:t>
            </a:r>
            <a:r>
              <a:rPr lang="es-ES_tradnl" i="1" dirty="0" err="1" smtClean="0">
                <a:solidFill>
                  <a:srgbClr val="000000"/>
                </a:solidFill>
                <a:cs typeface="Arial Unicode MS" charset="0"/>
              </a:rPr>
              <a:t>any</a:t>
            </a: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 time </a:t>
            </a:r>
            <a:r>
              <a:rPr lang="es-ES_tradnl" i="1" dirty="0" err="1" smtClean="0">
                <a:solidFill>
                  <a:srgbClr val="000000"/>
                </a:solidFill>
                <a:cs typeface="Arial Unicode MS" charset="0"/>
              </a:rPr>
              <a:t>convenient</a:t>
            </a: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 </a:t>
            </a:r>
            <a:r>
              <a:rPr lang="es-ES_tradnl" i="1" dirty="0" err="1" smtClean="0">
                <a:solidFill>
                  <a:srgbClr val="000000"/>
                </a:solidFill>
                <a:cs typeface="Arial Unicode MS" charset="0"/>
              </a:rPr>
              <a:t>to</a:t>
            </a: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 </a:t>
            </a:r>
            <a:r>
              <a:rPr lang="es-ES_tradnl" i="1" dirty="0" err="1" smtClean="0">
                <a:solidFill>
                  <a:srgbClr val="000000"/>
                </a:solidFill>
                <a:cs typeface="Arial Unicode MS" charset="0"/>
              </a:rPr>
              <a:t>you</a:t>
            </a: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.</a:t>
            </a:r>
          </a:p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6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I </a:t>
            </a:r>
            <a:r>
              <a:rPr lang="es-ES_tradnl" i="1" dirty="0" err="1" smtClean="0">
                <a:solidFill>
                  <a:srgbClr val="000000"/>
                </a:solidFill>
                <a:cs typeface="Arial Unicode MS" charset="0"/>
              </a:rPr>
              <a:t>have</a:t>
            </a: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 </a:t>
            </a:r>
            <a:r>
              <a:rPr lang="es-ES_tradnl" i="1" dirty="0" err="1" smtClean="0">
                <a:solidFill>
                  <a:srgbClr val="000000"/>
                </a:solidFill>
                <a:cs typeface="Arial Unicode MS" charset="0"/>
              </a:rPr>
              <a:t>enclosed</a:t>
            </a: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 my CV in </a:t>
            </a:r>
            <a:r>
              <a:rPr lang="es-ES_tradnl" i="1" dirty="0" err="1" smtClean="0">
                <a:solidFill>
                  <a:srgbClr val="000000"/>
                </a:solidFill>
                <a:cs typeface="Arial Unicode MS" charset="0"/>
              </a:rPr>
              <a:t>the</a:t>
            </a: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 hope </a:t>
            </a:r>
            <a:r>
              <a:rPr lang="es-ES_tradnl" i="1" dirty="0" err="1" smtClean="0">
                <a:solidFill>
                  <a:srgbClr val="000000"/>
                </a:solidFill>
                <a:cs typeface="Arial Unicode MS" charset="0"/>
              </a:rPr>
              <a:t>that</a:t>
            </a: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 </a:t>
            </a:r>
            <a:r>
              <a:rPr lang="es-ES_tradnl" i="1" dirty="0" err="1" smtClean="0">
                <a:solidFill>
                  <a:srgbClr val="000000"/>
                </a:solidFill>
                <a:cs typeface="Arial Unicode MS" charset="0"/>
              </a:rPr>
              <a:t>you</a:t>
            </a: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 </a:t>
            </a:r>
            <a:r>
              <a:rPr lang="es-ES_tradnl" i="1" dirty="0" err="1" smtClean="0">
                <a:solidFill>
                  <a:srgbClr val="000000"/>
                </a:solidFill>
                <a:cs typeface="Arial Unicode MS" charset="0"/>
              </a:rPr>
              <a:t>will</a:t>
            </a: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 </a:t>
            </a:r>
            <a:r>
              <a:rPr lang="es-ES_tradnl" i="1" dirty="0" err="1" smtClean="0">
                <a:solidFill>
                  <a:srgbClr val="000000"/>
                </a:solidFill>
                <a:cs typeface="Arial Unicode MS" charset="0"/>
              </a:rPr>
              <a:t>consider</a:t>
            </a: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 my </a:t>
            </a:r>
            <a:r>
              <a:rPr lang="es-ES_tradnl" i="1" dirty="0" err="1" smtClean="0">
                <a:solidFill>
                  <a:srgbClr val="000000"/>
                </a:solidFill>
                <a:cs typeface="Arial Unicode MS" charset="0"/>
              </a:rPr>
              <a:t>application</a:t>
            </a: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 Unicode MS" charset="0"/>
              </a:rPr>
              <a:t>REFERENCE TO QUALIFICATIONS</a:t>
            </a:r>
            <a:r>
              <a:rPr lang="es-ES_tradnl" dirty="0" smtClean="0">
                <a:solidFill>
                  <a:srgbClr val="0000FF"/>
                </a:solidFill>
                <a:cs typeface="Arial Unicode MS" charset="0"/>
              </a:rPr>
              <a:t>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6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es-ES_tradnl" dirty="0" smtClean="0">
                <a:solidFill>
                  <a:srgbClr val="0000FF"/>
                </a:solidFill>
                <a:cs typeface="Arial Unicode MS" charset="0"/>
              </a:rPr>
              <a:t> </a:t>
            </a:r>
            <a:br>
              <a:rPr lang="es-ES_tradnl" dirty="0" smtClean="0">
                <a:solidFill>
                  <a:srgbClr val="0000FF"/>
                </a:solidFill>
                <a:cs typeface="Arial Unicode MS" charset="0"/>
              </a:rPr>
            </a:br>
            <a:endParaRPr lang="es-ES_tradnl" dirty="0" smtClean="0">
              <a:solidFill>
                <a:srgbClr val="0000FF"/>
              </a:solidFill>
              <a:cs typeface="Arial Unicode MS" charset="0"/>
            </a:endParaRPr>
          </a:p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6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es-ES_tradnl" dirty="0" smtClean="0">
                <a:solidFill>
                  <a:srgbClr val="000000"/>
                </a:solidFill>
                <a:cs typeface="Arial Unicode MS" charset="0"/>
              </a:rPr>
              <a:t>I</a:t>
            </a: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 </a:t>
            </a:r>
            <a:r>
              <a:rPr lang="es-ES_tradnl" i="1" dirty="0" err="1" smtClean="0">
                <a:solidFill>
                  <a:srgbClr val="000000"/>
                </a:solidFill>
                <a:cs typeface="Arial Unicode MS" charset="0"/>
              </a:rPr>
              <a:t>feel</a:t>
            </a: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 I am </a:t>
            </a:r>
            <a:r>
              <a:rPr lang="es-ES_tradnl" i="1" dirty="0" err="1" smtClean="0">
                <a:solidFill>
                  <a:srgbClr val="000000"/>
                </a:solidFill>
                <a:cs typeface="Arial Unicode MS" charset="0"/>
              </a:rPr>
              <a:t>well</a:t>
            </a: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 </a:t>
            </a:r>
            <a:r>
              <a:rPr lang="es-ES_tradnl" i="1" dirty="0" err="1" smtClean="0">
                <a:solidFill>
                  <a:srgbClr val="000000"/>
                </a:solidFill>
                <a:cs typeface="Arial Unicode MS" charset="0"/>
              </a:rPr>
              <a:t>qualified</a:t>
            </a: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 </a:t>
            </a:r>
            <a:r>
              <a:rPr lang="es-ES_tradnl" i="1" dirty="0" err="1" smtClean="0">
                <a:solidFill>
                  <a:srgbClr val="000000"/>
                </a:solidFill>
                <a:cs typeface="Arial Unicode MS" charset="0"/>
              </a:rPr>
              <a:t>for</a:t>
            </a: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 </a:t>
            </a:r>
            <a:r>
              <a:rPr lang="es-ES_tradnl" i="1" dirty="0" err="1" smtClean="0">
                <a:solidFill>
                  <a:srgbClr val="000000"/>
                </a:solidFill>
                <a:cs typeface="Arial Unicode MS" charset="0"/>
              </a:rPr>
              <a:t>the</a:t>
            </a: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 position (</a:t>
            </a:r>
            <a:r>
              <a:rPr lang="es-ES_tradnl" dirty="0" smtClean="0">
                <a:solidFill>
                  <a:srgbClr val="000000"/>
                </a:solidFill>
                <a:cs typeface="Arial Unicode MS" charset="0"/>
              </a:rPr>
              <a:t>and </a:t>
            </a:r>
            <a:r>
              <a:rPr lang="es-ES_tradnl" dirty="0" err="1" smtClean="0">
                <a:solidFill>
                  <a:srgbClr val="000000"/>
                </a:solidFill>
                <a:cs typeface="Arial Unicode MS" charset="0"/>
              </a:rPr>
              <a:t>name</a:t>
            </a:r>
            <a:r>
              <a:rPr lang="es-ES_tradnl" dirty="0" smtClean="0">
                <a:solidFill>
                  <a:srgbClr val="000000"/>
                </a:solidFill>
                <a:cs typeface="Arial Unicode MS" charset="0"/>
              </a:rPr>
              <a:t> </a:t>
            </a:r>
            <a:r>
              <a:rPr lang="es-ES_tradnl" dirty="0" err="1" smtClean="0">
                <a:solidFill>
                  <a:srgbClr val="000000"/>
                </a:solidFill>
                <a:cs typeface="Arial Unicode MS" charset="0"/>
              </a:rPr>
              <a:t>your</a:t>
            </a:r>
            <a:r>
              <a:rPr lang="es-ES_tradnl" dirty="0" smtClean="0">
                <a:solidFill>
                  <a:srgbClr val="000000"/>
                </a:solidFill>
                <a:cs typeface="Arial Unicode MS" charset="0"/>
              </a:rPr>
              <a:t> </a:t>
            </a:r>
            <a:r>
              <a:rPr lang="es-ES_tradnl" dirty="0" err="1" smtClean="0">
                <a:solidFill>
                  <a:srgbClr val="000000"/>
                </a:solidFill>
                <a:cs typeface="Arial Unicode MS" charset="0"/>
              </a:rPr>
              <a:t>qualifications</a:t>
            </a:r>
            <a:r>
              <a:rPr lang="es-ES_tradnl" dirty="0" smtClean="0">
                <a:solidFill>
                  <a:srgbClr val="000000"/>
                </a:solidFill>
                <a:cs typeface="Arial Unicode MS" charset="0"/>
              </a:rPr>
              <a:t> ).</a:t>
            </a:r>
          </a:p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6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I </a:t>
            </a:r>
            <a:r>
              <a:rPr lang="es-ES_tradnl" i="1" dirty="0" err="1" smtClean="0">
                <a:solidFill>
                  <a:srgbClr val="000000"/>
                </a:solidFill>
                <a:cs typeface="Arial Unicode MS" charset="0"/>
              </a:rPr>
              <a:t>have</a:t>
            </a: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 </a:t>
            </a:r>
            <a:r>
              <a:rPr lang="es-ES_tradnl" i="1" dirty="0" err="1" smtClean="0">
                <a:solidFill>
                  <a:srgbClr val="000000"/>
                </a:solidFill>
                <a:cs typeface="Arial Unicode MS" charset="0"/>
              </a:rPr>
              <a:t>qualifications</a:t>
            </a: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 in .....</a:t>
            </a:r>
          </a:p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6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I am in my final </a:t>
            </a:r>
            <a:r>
              <a:rPr lang="es-ES_tradnl" i="1" dirty="0" err="1" smtClean="0">
                <a:solidFill>
                  <a:srgbClr val="000000"/>
                </a:solidFill>
                <a:cs typeface="Arial Unicode MS" charset="0"/>
              </a:rPr>
              <a:t>year</a:t>
            </a: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 of ..</a:t>
            </a:r>
          </a:p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6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I </a:t>
            </a:r>
            <a:r>
              <a:rPr lang="es-ES_tradnl" i="1" dirty="0" err="1" smtClean="0">
                <a:solidFill>
                  <a:srgbClr val="000000"/>
                </a:solidFill>
                <a:cs typeface="Arial Unicode MS" charset="0"/>
              </a:rPr>
              <a:t>have</a:t>
            </a: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 </a:t>
            </a:r>
            <a:r>
              <a:rPr lang="es-ES_tradnl" i="1" dirty="0" err="1" smtClean="0">
                <a:solidFill>
                  <a:srgbClr val="000000"/>
                </a:solidFill>
                <a:cs typeface="Arial Unicode MS" charset="0"/>
              </a:rPr>
              <a:t>graduated</a:t>
            </a: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 </a:t>
            </a:r>
            <a:r>
              <a:rPr lang="es-ES_tradnl" i="1" dirty="0" err="1" smtClean="0">
                <a:solidFill>
                  <a:srgbClr val="000000"/>
                </a:solidFill>
                <a:cs typeface="Arial Unicode MS" charset="0"/>
              </a:rPr>
              <a:t>from</a:t>
            </a:r>
            <a:endParaRPr lang="es-ES_tradnl" i="1" dirty="0" smtClean="0">
              <a:solidFill>
                <a:srgbClr val="000000"/>
              </a:solidFill>
              <a:cs typeface="Arial Unicode MS" charset="0"/>
            </a:endParaRPr>
          </a:p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6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I </a:t>
            </a:r>
            <a:r>
              <a:rPr lang="es-ES_tradnl" i="1" dirty="0" err="1" smtClean="0">
                <a:solidFill>
                  <a:srgbClr val="000000"/>
                </a:solidFill>
                <a:cs typeface="Arial Unicode MS" charset="0"/>
              </a:rPr>
              <a:t>have</a:t>
            </a: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 a </a:t>
            </a:r>
            <a:r>
              <a:rPr lang="es-ES_tradnl" i="1" dirty="0" err="1" smtClean="0">
                <a:solidFill>
                  <a:srgbClr val="000000"/>
                </a:solidFill>
                <a:cs typeface="Arial Unicode MS" charset="0"/>
              </a:rPr>
              <a:t>degree</a:t>
            </a: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 in .....</a:t>
            </a:r>
            <a:r>
              <a:rPr lang="es-ES_tradnl" i="1" dirty="0" err="1" smtClean="0">
                <a:solidFill>
                  <a:srgbClr val="000000"/>
                </a:solidFill>
                <a:cs typeface="Arial Unicode MS" charset="0"/>
              </a:rPr>
              <a:t>from</a:t>
            </a: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......</a:t>
            </a:r>
          </a:p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6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I </a:t>
            </a:r>
            <a:r>
              <a:rPr lang="es-ES_tradnl" i="1" dirty="0" err="1" smtClean="0">
                <a:solidFill>
                  <a:srgbClr val="000000"/>
                </a:solidFill>
                <a:cs typeface="Arial Unicode MS" charset="0"/>
              </a:rPr>
              <a:t>have</a:t>
            </a: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 </a:t>
            </a:r>
            <a:r>
              <a:rPr lang="es-ES_tradnl" i="1" dirty="0" err="1" smtClean="0">
                <a:solidFill>
                  <a:srgbClr val="000000"/>
                </a:solidFill>
                <a:cs typeface="Arial Unicode MS" charset="0"/>
              </a:rPr>
              <a:t>also</a:t>
            </a: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 </a:t>
            </a:r>
            <a:r>
              <a:rPr lang="es-ES_tradnl" i="1" dirty="0" err="1" smtClean="0">
                <a:solidFill>
                  <a:srgbClr val="000000"/>
                </a:solidFill>
                <a:cs typeface="Arial Unicode MS" charset="0"/>
              </a:rPr>
              <a:t>completed</a:t>
            </a: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 a -----</a:t>
            </a:r>
            <a:r>
              <a:rPr lang="es-ES_tradnl" i="1" dirty="0" err="1" smtClean="0">
                <a:solidFill>
                  <a:srgbClr val="000000"/>
                </a:solidFill>
                <a:cs typeface="Arial Unicode MS" charset="0"/>
              </a:rPr>
              <a:t>year</a:t>
            </a: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 </a:t>
            </a:r>
            <a:r>
              <a:rPr lang="es-ES_tradnl" i="1" dirty="0" err="1" smtClean="0">
                <a:solidFill>
                  <a:srgbClr val="000000"/>
                </a:solidFill>
                <a:cs typeface="Arial Unicode MS" charset="0"/>
              </a:rPr>
              <a:t>course</a:t>
            </a: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 in......</a:t>
            </a:r>
          </a:p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6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I </a:t>
            </a:r>
            <a:r>
              <a:rPr lang="es-ES_tradnl" i="1" dirty="0" err="1" smtClean="0">
                <a:solidFill>
                  <a:srgbClr val="000000"/>
                </a:solidFill>
                <a:cs typeface="Arial Unicode MS" charset="0"/>
              </a:rPr>
              <a:t>have</a:t>
            </a: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 </a:t>
            </a:r>
            <a:r>
              <a:rPr lang="es-ES_tradnl" i="1" dirty="0" err="1" smtClean="0">
                <a:solidFill>
                  <a:srgbClr val="000000"/>
                </a:solidFill>
                <a:cs typeface="Arial Unicode MS" charset="0"/>
              </a:rPr>
              <a:t>also</a:t>
            </a: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 done ------</a:t>
            </a:r>
          </a:p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6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I </a:t>
            </a:r>
            <a:r>
              <a:rPr lang="es-ES_tradnl" i="1" dirty="0" err="1" smtClean="0">
                <a:solidFill>
                  <a:srgbClr val="000000"/>
                </a:solidFill>
                <a:cs typeface="Arial Unicode MS" charset="0"/>
              </a:rPr>
              <a:t>have</a:t>
            </a: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 a </a:t>
            </a:r>
            <a:r>
              <a:rPr lang="es-ES_tradnl" i="1" dirty="0" err="1" smtClean="0">
                <a:solidFill>
                  <a:srgbClr val="000000"/>
                </a:solidFill>
                <a:cs typeface="Arial Unicode MS" charset="0"/>
              </a:rPr>
              <a:t>certificate</a:t>
            </a: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 in...</a:t>
            </a:r>
          </a:p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6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I can </a:t>
            </a:r>
            <a:r>
              <a:rPr lang="es-ES_tradnl" i="1" dirty="0" err="1" smtClean="0">
                <a:solidFill>
                  <a:srgbClr val="000000"/>
                </a:solidFill>
                <a:cs typeface="Arial Unicode MS" charset="0"/>
              </a:rPr>
              <a:t>speak</a:t>
            </a: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 ---------</a:t>
            </a:r>
            <a:r>
              <a:rPr lang="es-ES_tradnl" i="1" dirty="0" err="1" smtClean="0">
                <a:solidFill>
                  <a:srgbClr val="000000"/>
                </a:solidFill>
                <a:cs typeface="Arial Unicode MS" charset="0"/>
              </a:rPr>
              <a:t>fluently</a:t>
            </a: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......</a:t>
            </a:r>
          </a:p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6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I </a:t>
            </a:r>
            <a:r>
              <a:rPr lang="es-ES_tradnl" i="1" dirty="0" err="1" smtClean="0">
                <a:solidFill>
                  <a:srgbClr val="000000"/>
                </a:solidFill>
                <a:cs typeface="Arial Unicode MS" charset="0"/>
              </a:rPr>
              <a:t>hold</a:t>
            </a: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 </a:t>
            </a:r>
            <a:r>
              <a:rPr lang="es-ES_tradnl" i="1" dirty="0" err="1" smtClean="0">
                <a:solidFill>
                  <a:srgbClr val="000000"/>
                </a:solidFill>
                <a:cs typeface="Arial Unicode MS" charset="0"/>
              </a:rPr>
              <a:t>certificates</a:t>
            </a: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 in ......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 smtClean="0">
                <a:solidFill>
                  <a:srgbClr val="0000FF"/>
                </a:solidFill>
                <a:cs typeface="Arial Unicode MS" charset="0"/>
              </a:rPr>
              <a:t>MAIN BODY( SECOND PARAGRAPH)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6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es-ES_tradnl" dirty="0" smtClean="0">
                <a:solidFill>
                  <a:srgbClr val="0000FF"/>
                </a:solidFill>
                <a:cs typeface="Arial Unicode MS" charset="0"/>
              </a:rPr>
              <a:t>GIVE DETAILS OF </a:t>
            </a:r>
            <a:r>
              <a:rPr lang="es-ES_tradnl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 Unicode MS" charset="0"/>
              </a:rPr>
              <a:t>OUR WORKING EXPERIENCE</a:t>
            </a:r>
            <a:r>
              <a:rPr lang="es-ES_tradnl" dirty="0" smtClean="0">
                <a:solidFill>
                  <a:srgbClr val="0000FF"/>
                </a:solidFill>
                <a:cs typeface="Arial Unicode MS" charset="0"/>
              </a:rPr>
              <a:t> MENTIONING THE KIND OF JOB, THE DUTIES,ETC...</a:t>
            </a:r>
          </a:p>
          <a:p>
            <a:pPr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charset="2"/>
              <a:buChar char="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es-ES_tradnl" dirty="0" smtClean="0">
                <a:solidFill>
                  <a:srgbClr val="0000FF"/>
                </a:solidFill>
                <a:cs typeface="Arial Unicode MS" charset="0"/>
              </a:rPr>
              <a:t> </a:t>
            </a:r>
            <a:r>
              <a:rPr lang="es-ES_tradnl" i="1" dirty="0" err="1" smtClean="0">
                <a:solidFill>
                  <a:srgbClr val="000000"/>
                </a:solidFill>
                <a:cs typeface="Arial Unicode MS" charset="0"/>
              </a:rPr>
              <a:t>Some</a:t>
            </a: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 </a:t>
            </a:r>
            <a:r>
              <a:rPr lang="es-ES_tradnl" i="1" dirty="0" err="1" smtClean="0">
                <a:solidFill>
                  <a:srgbClr val="000000"/>
                </a:solidFill>
                <a:cs typeface="Arial Unicode MS" charset="0"/>
              </a:rPr>
              <a:t>years</a:t>
            </a: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 </a:t>
            </a:r>
            <a:r>
              <a:rPr lang="es-ES_tradnl" i="1" dirty="0" err="1" smtClean="0">
                <a:solidFill>
                  <a:srgbClr val="000000"/>
                </a:solidFill>
                <a:cs typeface="Arial Unicode MS" charset="0"/>
              </a:rPr>
              <a:t>ago</a:t>
            </a: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/</a:t>
            </a:r>
            <a:r>
              <a:rPr lang="es-ES_tradnl" i="1" dirty="0" err="1" smtClean="0">
                <a:solidFill>
                  <a:srgbClr val="000000"/>
                </a:solidFill>
                <a:cs typeface="Arial Unicode MS" charset="0"/>
              </a:rPr>
              <a:t>Last</a:t>
            </a: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 </a:t>
            </a:r>
            <a:r>
              <a:rPr lang="es-ES_tradnl" i="1" dirty="0" err="1" smtClean="0">
                <a:solidFill>
                  <a:srgbClr val="000000"/>
                </a:solidFill>
                <a:cs typeface="Arial Unicode MS" charset="0"/>
              </a:rPr>
              <a:t>spring</a:t>
            </a: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 I </a:t>
            </a:r>
            <a:r>
              <a:rPr lang="es-ES_tradnl" i="1" dirty="0" err="1" smtClean="0">
                <a:solidFill>
                  <a:srgbClr val="000000"/>
                </a:solidFill>
                <a:cs typeface="Arial Unicode MS" charset="0"/>
              </a:rPr>
              <a:t>worked</a:t>
            </a: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 as....</a:t>
            </a:r>
          </a:p>
          <a:p>
            <a:pPr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charset="2"/>
              <a:buChar char="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I </a:t>
            </a:r>
            <a:r>
              <a:rPr lang="es-ES_tradnl" i="1" dirty="0" err="1" smtClean="0">
                <a:solidFill>
                  <a:srgbClr val="000000"/>
                </a:solidFill>
                <a:cs typeface="Arial Unicode MS" charset="0"/>
              </a:rPr>
              <a:t>have</a:t>
            </a: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 </a:t>
            </a:r>
            <a:r>
              <a:rPr lang="es-ES_tradnl" i="1" dirty="0" err="1" smtClean="0">
                <a:solidFill>
                  <a:srgbClr val="000000"/>
                </a:solidFill>
                <a:cs typeface="Arial Unicode MS" charset="0"/>
              </a:rPr>
              <a:t>had</a:t>
            </a: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 </a:t>
            </a:r>
            <a:r>
              <a:rPr lang="es-ES_tradnl" i="1" dirty="0" err="1" smtClean="0">
                <a:solidFill>
                  <a:srgbClr val="000000"/>
                </a:solidFill>
                <a:cs typeface="Arial Unicode MS" charset="0"/>
              </a:rPr>
              <a:t>two</a:t>
            </a: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 </a:t>
            </a:r>
            <a:r>
              <a:rPr lang="es-ES_tradnl" i="1" dirty="0" err="1" smtClean="0">
                <a:solidFill>
                  <a:srgbClr val="000000"/>
                </a:solidFill>
                <a:cs typeface="Arial Unicode MS" charset="0"/>
              </a:rPr>
              <a:t>years</a:t>
            </a: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 </a:t>
            </a:r>
            <a:r>
              <a:rPr lang="es-ES_tradnl" i="1" dirty="0" err="1" smtClean="0">
                <a:solidFill>
                  <a:srgbClr val="000000"/>
                </a:solidFill>
                <a:cs typeface="Arial Unicode MS" charset="0"/>
              </a:rPr>
              <a:t>experience</a:t>
            </a: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 as ....</a:t>
            </a:r>
          </a:p>
          <a:p>
            <a:pPr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charset="2"/>
              <a:buChar char="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es-ES_tradnl" i="1" dirty="0" err="1" smtClean="0">
                <a:solidFill>
                  <a:srgbClr val="000000"/>
                </a:solidFill>
                <a:cs typeface="Arial Unicode MS" charset="0"/>
              </a:rPr>
              <a:t>After</a:t>
            </a: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 </a:t>
            </a:r>
            <a:r>
              <a:rPr lang="es-ES_tradnl" i="1" dirty="0" err="1" smtClean="0">
                <a:solidFill>
                  <a:srgbClr val="000000"/>
                </a:solidFill>
                <a:cs typeface="Arial Unicode MS" charset="0"/>
              </a:rPr>
              <a:t>finishing</a:t>
            </a: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 </a:t>
            </a:r>
            <a:r>
              <a:rPr lang="es-ES_tradnl" i="1" dirty="0" err="1" smtClean="0">
                <a:solidFill>
                  <a:srgbClr val="000000"/>
                </a:solidFill>
                <a:cs typeface="Arial Unicode MS" charset="0"/>
              </a:rPr>
              <a:t>university</a:t>
            </a: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/</a:t>
            </a:r>
            <a:r>
              <a:rPr lang="es-ES_tradnl" i="1" dirty="0" err="1" smtClean="0">
                <a:solidFill>
                  <a:srgbClr val="000000"/>
                </a:solidFill>
                <a:cs typeface="Arial Unicode MS" charset="0"/>
              </a:rPr>
              <a:t>graduating</a:t>
            </a: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 </a:t>
            </a: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I </a:t>
            </a:r>
            <a:r>
              <a:rPr lang="es-ES_tradnl" i="1" dirty="0" err="1" smtClean="0">
                <a:solidFill>
                  <a:srgbClr val="000000"/>
                </a:solidFill>
                <a:cs typeface="Arial Unicode MS" charset="0"/>
              </a:rPr>
              <a:t>spent</a:t>
            </a: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 .... </a:t>
            </a:r>
            <a:r>
              <a:rPr lang="es-ES_tradnl" i="1" dirty="0" err="1" smtClean="0">
                <a:solidFill>
                  <a:srgbClr val="000000"/>
                </a:solidFill>
                <a:cs typeface="Arial Unicode MS" charset="0"/>
              </a:rPr>
              <a:t>working</a:t>
            </a: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 in....</a:t>
            </a:r>
          </a:p>
          <a:p>
            <a:pPr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charset="2"/>
              <a:buChar char="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At </a:t>
            </a:r>
            <a:r>
              <a:rPr lang="es-ES_tradnl" i="1" dirty="0" err="1" smtClean="0">
                <a:solidFill>
                  <a:srgbClr val="000000"/>
                </a:solidFill>
                <a:cs typeface="Arial Unicode MS" charset="0"/>
              </a:rPr>
              <a:t>the</a:t>
            </a: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 </a:t>
            </a:r>
            <a:r>
              <a:rPr lang="es-ES_tradnl" i="1" dirty="0" err="1" smtClean="0">
                <a:solidFill>
                  <a:srgbClr val="000000"/>
                </a:solidFill>
                <a:cs typeface="Arial Unicode MS" charset="0"/>
              </a:rPr>
              <a:t>present</a:t>
            </a: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 </a:t>
            </a:r>
            <a:r>
              <a:rPr lang="es-ES_tradnl" i="1" dirty="0" err="1" smtClean="0">
                <a:solidFill>
                  <a:srgbClr val="000000"/>
                </a:solidFill>
                <a:cs typeface="Arial Unicode MS" charset="0"/>
              </a:rPr>
              <a:t>moment</a:t>
            </a: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 I am </a:t>
            </a:r>
            <a:r>
              <a:rPr lang="es-ES_tradnl" i="1" dirty="0" err="1" smtClean="0">
                <a:solidFill>
                  <a:srgbClr val="000000"/>
                </a:solidFill>
                <a:cs typeface="Arial Unicode MS" charset="0"/>
              </a:rPr>
              <a:t>working</a:t>
            </a: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 </a:t>
            </a:r>
            <a:r>
              <a:rPr lang="es-ES_tradnl" i="1" dirty="0" err="1" smtClean="0">
                <a:solidFill>
                  <a:srgbClr val="000000"/>
                </a:solidFill>
                <a:cs typeface="Arial Unicode MS" charset="0"/>
              </a:rPr>
              <a:t>for</a:t>
            </a: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......</a:t>
            </a:r>
          </a:p>
          <a:p>
            <a:pPr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charset="2"/>
              <a:buChar char="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 I </a:t>
            </a:r>
            <a:r>
              <a:rPr lang="es-ES_tradnl" i="1" dirty="0" err="1" smtClean="0">
                <a:solidFill>
                  <a:srgbClr val="000000"/>
                </a:solidFill>
                <a:cs typeface="Arial Unicode MS" charset="0"/>
              </a:rPr>
              <a:t>have</a:t>
            </a: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 </a:t>
            </a:r>
            <a:r>
              <a:rPr lang="es-ES_tradnl" i="1" dirty="0" err="1" smtClean="0">
                <a:solidFill>
                  <a:srgbClr val="000000"/>
                </a:solidFill>
                <a:cs typeface="Arial Unicode MS" charset="0"/>
              </a:rPr>
              <a:t>also</a:t>
            </a: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 </a:t>
            </a:r>
            <a:r>
              <a:rPr lang="es-ES_tradnl" i="1" dirty="0" err="1" smtClean="0">
                <a:solidFill>
                  <a:srgbClr val="000000"/>
                </a:solidFill>
                <a:cs typeface="Arial Unicode MS" charset="0"/>
              </a:rPr>
              <a:t>been</a:t>
            </a: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 </a:t>
            </a:r>
            <a:r>
              <a:rPr lang="es-ES_tradnl" i="1" dirty="0" err="1" smtClean="0">
                <a:solidFill>
                  <a:srgbClr val="000000"/>
                </a:solidFill>
                <a:cs typeface="Arial Unicode MS" charset="0"/>
              </a:rPr>
              <a:t>employed</a:t>
            </a: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 </a:t>
            </a:r>
            <a:r>
              <a:rPr lang="es-ES_tradnl" i="1" dirty="0" err="1" smtClean="0">
                <a:solidFill>
                  <a:srgbClr val="000000"/>
                </a:solidFill>
                <a:cs typeface="Arial Unicode MS" charset="0"/>
              </a:rPr>
              <a:t>by</a:t>
            </a: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......</a:t>
            </a:r>
          </a:p>
          <a:p>
            <a:pPr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charset="2"/>
              <a:buChar char="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es-ES_tradnl" i="1" dirty="0" err="1" smtClean="0">
                <a:solidFill>
                  <a:srgbClr val="000000"/>
                </a:solidFill>
                <a:cs typeface="Arial Unicode MS" charset="0"/>
              </a:rPr>
              <a:t>For</a:t>
            </a: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 </a:t>
            </a:r>
            <a:r>
              <a:rPr lang="es-ES_tradnl" i="1" dirty="0" err="1" smtClean="0">
                <a:solidFill>
                  <a:srgbClr val="000000"/>
                </a:solidFill>
                <a:cs typeface="Arial Unicode MS" charset="0"/>
              </a:rPr>
              <a:t>the</a:t>
            </a: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 </a:t>
            </a:r>
            <a:r>
              <a:rPr lang="es-ES_tradnl" i="1" dirty="0" err="1" smtClean="0">
                <a:solidFill>
                  <a:srgbClr val="000000"/>
                </a:solidFill>
                <a:cs typeface="Arial Unicode MS" charset="0"/>
              </a:rPr>
              <a:t>last</a:t>
            </a: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 </a:t>
            </a:r>
            <a:r>
              <a:rPr lang="es-ES_tradnl" i="1" dirty="0" err="1" smtClean="0">
                <a:solidFill>
                  <a:srgbClr val="000000"/>
                </a:solidFill>
                <a:cs typeface="Arial Unicode MS" charset="0"/>
              </a:rPr>
              <a:t>two</a:t>
            </a: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 </a:t>
            </a:r>
            <a:r>
              <a:rPr lang="es-ES_tradnl" i="1" dirty="0" err="1" smtClean="0">
                <a:solidFill>
                  <a:srgbClr val="000000"/>
                </a:solidFill>
                <a:cs typeface="Arial Unicode MS" charset="0"/>
              </a:rPr>
              <a:t>years</a:t>
            </a: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 I </a:t>
            </a:r>
            <a:r>
              <a:rPr lang="es-ES_tradnl" i="1" dirty="0" err="1" smtClean="0">
                <a:solidFill>
                  <a:srgbClr val="000000"/>
                </a:solidFill>
                <a:cs typeface="Arial Unicode MS" charset="0"/>
              </a:rPr>
              <a:t>have</a:t>
            </a: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 </a:t>
            </a:r>
            <a:r>
              <a:rPr lang="es-ES_tradnl" i="1" dirty="0" err="1" smtClean="0">
                <a:solidFill>
                  <a:srgbClr val="000000"/>
                </a:solidFill>
                <a:cs typeface="Arial Unicode MS" charset="0"/>
              </a:rPr>
              <a:t>been</a:t>
            </a: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 </a:t>
            </a:r>
            <a:r>
              <a:rPr lang="es-ES_tradnl" i="1" dirty="0" err="1" smtClean="0">
                <a:solidFill>
                  <a:srgbClr val="000000"/>
                </a:solidFill>
                <a:cs typeface="Arial Unicode MS" charset="0"/>
              </a:rPr>
              <a:t>working</a:t>
            </a: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 as a ....</a:t>
            </a:r>
          </a:p>
          <a:p>
            <a:pPr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charset="2"/>
              <a:buChar char="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 I </a:t>
            </a:r>
            <a:r>
              <a:rPr lang="es-ES_tradnl" i="1" dirty="0" err="1" smtClean="0">
                <a:solidFill>
                  <a:srgbClr val="000000"/>
                </a:solidFill>
                <a:cs typeface="Arial Unicode MS" charset="0"/>
              </a:rPr>
              <a:t>have</a:t>
            </a: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 </a:t>
            </a:r>
            <a:r>
              <a:rPr lang="es-ES_tradnl" i="1" dirty="0" err="1" smtClean="0">
                <a:solidFill>
                  <a:srgbClr val="000000"/>
                </a:solidFill>
                <a:cs typeface="Arial Unicode MS" charset="0"/>
              </a:rPr>
              <a:t>been</a:t>
            </a: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 in </a:t>
            </a:r>
            <a:r>
              <a:rPr lang="es-ES_tradnl" i="1" dirty="0" err="1" smtClean="0">
                <a:solidFill>
                  <a:srgbClr val="000000"/>
                </a:solidFill>
                <a:cs typeface="Arial Unicode MS" charset="0"/>
              </a:rPr>
              <a:t>charge</a:t>
            </a: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 of.....</a:t>
            </a:r>
          </a:p>
          <a:p>
            <a:pPr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charset="2"/>
              <a:buChar char="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My </a:t>
            </a:r>
            <a:r>
              <a:rPr lang="es-ES_tradnl" i="1" dirty="0" err="1" smtClean="0">
                <a:solidFill>
                  <a:srgbClr val="000000"/>
                </a:solidFill>
                <a:cs typeface="Arial Unicode MS" charset="0"/>
              </a:rPr>
              <a:t>duties</a:t>
            </a: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 </a:t>
            </a:r>
            <a:r>
              <a:rPr lang="es-ES_tradnl" i="1" dirty="0" err="1" smtClean="0">
                <a:solidFill>
                  <a:srgbClr val="000000"/>
                </a:solidFill>
                <a:cs typeface="Arial Unicode MS" charset="0"/>
              </a:rPr>
              <a:t>included</a:t>
            </a:r>
            <a:endParaRPr lang="es-ES_tradnl" i="1" dirty="0" smtClean="0">
              <a:solidFill>
                <a:srgbClr val="000000"/>
              </a:solidFill>
              <a:cs typeface="Arial Unicode MS" charset="0"/>
            </a:endParaRPr>
          </a:p>
          <a:p>
            <a:pPr hangingPunct="0">
              <a:lnSpc>
                <a:spcPct val="93000"/>
              </a:lnSpc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 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685800" y="1447800"/>
            <a:ext cx="6858000" cy="3785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6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es-ES_tradnl" sz="2000" dirty="0" smtClean="0">
                <a:solidFill>
                  <a:srgbClr val="0000FF"/>
                </a:solidFill>
                <a:cs typeface="Arial Unicode MS" charset="0"/>
              </a:rPr>
              <a:t> </a:t>
            </a:r>
            <a:endParaRPr lang="en-US" sz="20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PERSONAL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6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I am a </a:t>
            </a:r>
            <a:r>
              <a:rPr lang="es-ES_tradnl" i="1" dirty="0" err="1" smtClean="0">
                <a:solidFill>
                  <a:srgbClr val="000000"/>
                </a:solidFill>
                <a:cs typeface="Arial Unicode MS" charset="0"/>
              </a:rPr>
              <a:t>very</a:t>
            </a: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 </a:t>
            </a:r>
            <a:r>
              <a:rPr lang="es-ES_tradnl" i="1" dirty="0" err="1" smtClean="0">
                <a:solidFill>
                  <a:srgbClr val="000000"/>
                </a:solidFill>
                <a:cs typeface="Arial Unicode MS" charset="0"/>
              </a:rPr>
              <a:t>organized</a:t>
            </a: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 and </a:t>
            </a:r>
            <a:r>
              <a:rPr lang="es-ES_tradnl" i="1" dirty="0" err="1" smtClean="0">
                <a:solidFill>
                  <a:srgbClr val="000000"/>
                </a:solidFill>
                <a:cs typeface="Arial Unicode MS" charset="0"/>
              </a:rPr>
              <a:t>reliable</a:t>
            </a: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 </a:t>
            </a:r>
            <a:r>
              <a:rPr lang="es-ES_tradnl" i="1" dirty="0" err="1" smtClean="0">
                <a:solidFill>
                  <a:srgbClr val="000000"/>
                </a:solidFill>
                <a:cs typeface="Arial Unicode MS" charset="0"/>
              </a:rPr>
              <a:t>person</a:t>
            </a: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 </a:t>
            </a:r>
            <a:r>
              <a:rPr lang="es-ES_tradnl" i="1" dirty="0" err="1" smtClean="0">
                <a:solidFill>
                  <a:srgbClr val="000000"/>
                </a:solidFill>
                <a:cs typeface="Arial Unicode MS" charset="0"/>
              </a:rPr>
              <a:t>who</a:t>
            </a: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   </a:t>
            </a:r>
            <a:r>
              <a:rPr lang="es-ES_tradnl" i="1" dirty="0" err="1" smtClean="0">
                <a:solidFill>
                  <a:srgbClr val="000000"/>
                </a:solidFill>
                <a:cs typeface="Arial Unicode MS" charset="0"/>
              </a:rPr>
              <a:t>enjoys</a:t>
            </a: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 </a:t>
            </a:r>
            <a:r>
              <a:rPr lang="es-ES_tradnl" i="1" dirty="0" err="1" smtClean="0">
                <a:solidFill>
                  <a:srgbClr val="000000"/>
                </a:solidFill>
                <a:cs typeface="Arial Unicode MS" charset="0"/>
              </a:rPr>
              <a:t>working</a:t>
            </a: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 </a:t>
            </a:r>
            <a:r>
              <a:rPr lang="es-ES_tradnl" i="1" dirty="0" err="1" smtClean="0">
                <a:solidFill>
                  <a:srgbClr val="000000"/>
                </a:solidFill>
                <a:cs typeface="Arial Unicode MS" charset="0"/>
              </a:rPr>
              <a:t>with</a:t>
            </a: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 </a:t>
            </a:r>
            <a:r>
              <a:rPr lang="es-ES_tradnl" i="1" dirty="0" err="1" smtClean="0">
                <a:solidFill>
                  <a:srgbClr val="000000"/>
                </a:solidFill>
                <a:cs typeface="Arial Unicode MS" charset="0"/>
              </a:rPr>
              <a:t>people</a:t>
            </a:r>
            <a:endParaRPr lang="es-ES_tradnl" i="1" dirty="0" smtClean="0">
              <a:solidFill>
                <a:srgbClr val="000000"/>
              </a:solidFill>
              <a:cs typeface="Arial Unicode MS" charset="0"/>
            </a:endParaRPr>
          </a:p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6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I am a </a:t>
            </a:r>
            <a:r>
              <a:rPr lang="es-ES_tradnl" i="1" dirty="0" err="1" smtClean="0">
                <a:solidFill>
                  <a:srgbClr val="000000"/>
                </a:solidFill>
                <a:cs typeface="Arial Unicode MS" charset="0"/>
              </a:rPr>
              <a:t>very</a:t>
            </a: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 sociable and </a:t>
            </a:r>
            <a:r>
              <a:rPr lang="es-ES_tradnl" i="1" dirty="0" err="1" smtClean="0">
                <a:solidFill>
                  <a:srgbClr val="000000"/>
                </a:solidFill>
                <a:cs typeface="Arial Unicode MS" charset="0"/>
              </a:rPr>
              <a:t>hard</a:t>
            </a: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 </a:t>
            </a:r>
            <a:r>
              <a:rPr lang="es-ES_tradnl" i="1" dirty="0" err="1" smtClean="0">
                <a:solidFill>
                  <a:srgbClr val="000000"/>
                </a:solidFill>
                <a:cs typeface="Arial Unicode MS" charset="0"/>
              </a:rPr>
              <a:t>working</a:t>
            </a: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 </a:t>
            </a:r>
            <a:r>
              <a:rPr lang="es-ES_tradnl" i="1" dirty="0" err="1" smtClean="0">
                <a:solidFill>
                  <a:srgbClr val="000000"/>
                </a:solidFill>
                <a:cs typeface="Arial Unicode MS" charset="0"/>
              </a:rPr>
              <a:t>person</a:t>
            </a:r>
            <a:endParaRPr lang="es-ES_tradnl" i="1" dirty="0" smtClean="0">
              <a:solidFill>
                <a:srgbClr val="000000"/>
              </a:solidFill>
              <a:cs typeface="Arial Unicode MS" charset="0"/>
            </a:endParaRPr>
          </a:p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6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I am </a:t>
            </a:r>
            <a:r>
              <a:rPr lang="es-ES_tradnl" i="1" dirty="0" err="1" smtClean="0">
                <a:solidFill>
                  <a:srgbClr val="000000"/>
                </a:solidFill>
                <a:cs typeface="Arial Unicode MS" charset="0"/>
              </a:rPr>
              <a:t>able</a:t>
            </a: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 </a:t>
            </a:r>
            <a:r>
              <a:rPr lang="es-ES_tradnl" i="1" dirty="0" err="1" smtClean="0">
                <a:solidFill>
                  <a:srgbClr val="000000"/>
                </a:solidFill>
                <a:cs typeface="Arial Unicode MS" charset="0"/>
              </a:rPr>
              <a:t>to</a:t>
            </a: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 cope </a:t>
            </a:r>
            <a:r>
              <a:rPr lang="es-ES_tradnl" i="1" dirty="0" err="1" smtClean="0">
                <a:solidFill>
                  <a:srgbClr val="000000"/>
                </a:solidFill>
                <a:cs typeface="Arial Unicode MS" charset="0"/>
              </a:rPr>
              <a:t>with</a:t>
            </a: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 </a:t>
            </a:r>
            <a:r>
              <a:rPr lang="es-ES_tradnl" i="1" dirty="0" err="1" smtClean="0">
                <a:solidFill>
                  <a:srgbClr val="000000"/>
                </a:solidFill>
                <a:cs typeface="Arial Unicode MS" charset="0"/>
              </a:rPr>
              <a:t>difficult</a:t>
            </a: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 </a:t>
            </a:r>
            <a:r>
              <a:rPr lang="es-ES_tradnl" i="1" dirty="0" err="1" smtClean="0">
                <a:solidFill>
                  <a:srgbClr val="000000"/>
                </a:solidFill>
                <a:cs typeface="Arial Unicode MS" charset="0"/>
              </a:rPr>
              <a:t>situations</a:t>
            </a: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.</a:t>
            </a:r>
          </a:p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6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I am </a:t>
            </a:r>
            <a:r>
              <a:rPr lang="es-ES_tradnl" i="1" dirty="0" err="1" smtClean="0">
                <a:solidFill>
                  <a:srgbClr val="000000"/>
                </a:solidFill>
                <a:cs typeface="Arial Unicode MS" charset="0"/>
              </a:rPr>
              <a:t>very</a:t>
            </a: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 </a:t>
            </a:r>
            <a:r>
              <a:rPr lang="es-ES_tradnl" i="1" dirty="0" err="1" smtClean="0">
                <a:solidFill>
                  <a:srgbClr val="000000"/>
                </a:solidFill>
                <a:cs typeface="Arial Unicode MS" charset="0"/>
              </a:rPr>
              <a:t>easy</a:t>
            </a: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 </a:t>
            </a:r>
            <a:r>
              <a:rPr lang="es-ES_tradnl" i="1" dirty="0" err="1" smtClean="0">
                <a:solidFill>
                  <a:srgbClr val="000000"/>
                </a:solidFill>
                <a:cs typeface="Arial Unicode MS" charset="0"/>
              </a:rPr>
              <a:t>to</a:t>
            </a: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 </a:t>
            </a:r>
            <a:r>
              <a:rPr lang="es-ES_tradnl" i="1" dirty="0" err="1" smtClean="0">
                <a:solidFill>
                  <a:srgbClr val="000000"/>
                </a:solidFill>
                <a:cs typeface="Arial Unicode MS" charset="0"/>
              </a:rPr>
              <a:t>work</a:t>
            </a: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 </a:t>
            </a:r>
            <a:r>
              <a:rPr lang="es-ES_tradnl" i="1" dirty="0" err="1" smtClean="0">
                <a:solidFill>
                  <a:srgbClr val="000000"/>
                </a:solidFill>
                <a:cs typeface="Arial Unicode MS" charset="0"/>
              </a:rPr>
              <a:t>with</a:t>
            </a: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.</a:t>
            </a:r>
          </a:p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6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I am </a:t>
            </a:r>
            <a:r>
              <a:rPr lang="es-ES_tradnl" i="1" dirty="0" err="1" smtClean="0">
                <a:solidFill>
                  <a:srgbClr val="000000"/>
                </a:solidFill>
                <a:cs typeface="Arial Unicode MS" charset="0"/>
              </a:rPr>
              <a:t>friendly</a:t>
            </a: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, </a:t>
            </a:r>
            <a:r>
              <a:rPr lang="es-ES_tradnl" i="1" dirty="0" err="1" smtClean="0">
                <a:solidFill>
                  <a:srgbClr val="000000"/>
                </a:solidFill>
                <a:cs typeface="Arial Unicode MS" charset="0"/>
              </a:rPr>
              <a:t>reliable</a:t>
            </a: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 and </a:t>
            </a:r>
            <a:r>
              <a:rPr lang="es-ES_tradnl" i="1" dirty="0" err="1" smtClean="0">
                <a:solidFill>
                  <a:srgbClr val="000000"/>
                </a:solidFill>
                <a:cs typeface="Arial Unicode MS" charset="0"/>
              </a:rPr>
              <a:t>work</a:t>
            </a: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 </a:t>
            </a:r>
            <a:r>
              <a:rPr lang="es-ES_tradnl" i="1" dirty="0" err="1" smtClean="0">
                <a:solidFill>
                  <a:srgbClr val="000000"/>
                </a:solidFill>
                <a:cs typeface="Arial Unicode MS" charset="0"/>
              </a:rPr>
              <a:t>well</a:t>
            </a: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 </a:t>
            </a:r>
            <a:r>
              <a:rPr lang="es-ES_tradnl" i="1" dirty="0" err="1" smtClean="0">
                <a:solidFill>
                  <a:srgbClr val="000000"/>
                </a:solidFill>
                <a:cs typeface="Arial Unicode MS" charset="0"/>
              </a:rPr>
              <a:t>under</a:t>
            </a: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 </a:t>
            </a:r>
            <a:r>
              <a:rPr lang="es-ES_tradnl" i="1" dirty="0" err="1" smtClean="0">
                <a:solidFill>
                  <a:srgbClr val="000000"/>
                </a:solidFill>
                <a:cs typeface="Arial Unicode MS" charset="0"/>
              </a:rPr>
              <a:t>pressure</a:t>
            </a: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.</a:t>
            </a:r>
          </a:p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6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I am </a:t>
            </a:r>
            <a:r>
              <a:rPr lang="es-ES_tradnl" i="1" dirty="0" err="1" smtClean="0">
                <a:solidFill>
                  <a:srgbClr val="000000"/>
                </a:solidFill>
                <a:cs typeface="Arial Unicode MS" charset="0"/>
              </a:rPr>
              <a:t>an</a:t>
            </a: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 </a:t>
            </a:r>
            <a:r>
              <a:rPr lang="es-ES_tradnl" i="1" dirty="0" err="1" smtClean="0">
                <a:solidFill>
                  <a:srgbClr val="000000"/>
                </a:solidFill>
                <a:cs typeface="Arial Unicode MS" charset="0"/>
              </a:rPr>
              <a:t>enthusiastic</a:t>
            </a: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 and </a:t>
            </a:r>
            <a:r>
              <a:rPr lang="es-ES_tradnl" i="1" dirty="0" err="1" smtClean="0">
                <a:solidFill>
                  <a:srgbClr val="000000"/>
                </a:solidFill>
                <a:cs typeface="Arial Unicode MS" charset="0"/>
              </a:rPr>
              <a:t>friendly</a:t>
            </a: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 </a:t>
            </a:r>
            <a:r>
              <a:rPr lang="es-ES_tradnl" i="1" dirty="0" err="1" smtClean="0">
                <a:solidFill>
                  <a:srgbClr val="000000"/>
                </a:solidFill>
                <a:cs typeface="Arial Unicode MS" charset="0"/>
              </a:rPr>
              <a:t>person</a:t>
            </a: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 </a:t>
            </a:r>
            <a:r>
              <a:rPr lang="es-ES_tradnl" i="1" dirty="0" err="1" smtClean="0">
                <a:solidFill>
                  <a:srgbClr val="000000"/>
                </a:solidFill>
                <a:cs typeface="Arial Unicode MS" charset="0"/>
              </a:rPr>
              <a:t>who</a:t>
            </a: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 </a:t>
            </a:r>
            <a:r>
              <a:rPr lang="es-ES_tradnl" i="1" smtClean="0">
                <a:solidFill>
                  <a:srgbClr val="000000"/>
                </a:solidFill>
                <a:cs typeface="Arial Unicode MS" charset="0"/>
              </a:rPr>
              <a:t>enjoys </a:t>
            </a:r>
            <a:r>
              <a:rPr lang="es-ES_tradnl" i="1" dirty="0" err="1" smtClean="0">
                <a:solidFill>
                  <a:srgbClr val="000000"/>
                </a:solidFill>
                <a:cs typeface="Arial Unicode MS" charset="0"/>
              </a:rPr>
              <a:t>working</a:t>
            </a: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 </a:t>
            </a:r>
            <a:r>
              <a:rPr lang="es-ES_tradnl" i="1" dirty="0" err="1" smtClean="0">
                <a:solidFill>
                  <a:srgbClr val="000000"/>
                </a:solidFill>
                <a:cs typeface="Arial Unicode MS" charset="0"/>
              </a:rPr>
              <a:t>with</a:t>
            </a: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 </a:t>
            </a:r>
            <a:r>
              <a:rPr lang="es-ES_tradnl" i="1" dirty="0" err="1" smtClean="0">
                <a:solidFill>
                  <a:srgbClr val="000000"/>
                </a:solidFill>
                <a:cs typeface="Arial Unicode MS" charset="0"/>
              </a:rPr>
              <a:t>people</a:t>
            </a:r>
            <a:r>
              <a:rPr lang="es-ES_tradnl" i="1" dirty="0" smtClean="0">
                <a:solidFill>
                  <a:srgbClr val="000000"/>
                </a:solidFill>
                <a:cs typeface="Arial Unicode MS" charset="0"/>
              </a:rPr>
              <a:t>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FF00FF"/>
                </a:solidFill>
              </a:rPr>
              <a:t>COMMON ABBREVIATIONS</a:t>
            </a:r>
            <a:endParaRPr lang="en-US" dirty="0">
              <a:solidFill>
                <a:srgbClr val="FF00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sz="2400" dirty="0" smtClean="0">
                <a:solidFill>
                  <a:srgbClr val="00B0F0"/>
                </a:solidFill>
              </a:rPr>
              <a:t>Pp</a:t>
            </a:r>
            <a:r>
              <a:rPr lang="en-US" sz="2400" dirty="0" smtClean="0"/>
              <a:t> : per </a:t>
            </a:r>
            <a:r>
              <a:rPr lang="en-US" sz="2400" dirty="0" err="1" smtClean="0"/>
              <a:t>procurationem</a:t>
            </a:r>
            <a:r>
              <a:rPr lang="en-US" sz="2400" dirty="0" smtClean="0"/>
              <a:t> (A Latin phrase meaning that you are signing the letter on somebody else’s behalf, if they are not there to sign it themselves, etc.)</a:t>
            </a:r>
          </a:p>
          <a:p>
            <a:r>
              <a:rPr lang="en-US" sz="2400" dirty="0" smtClean="0"/>
              <a:t> </a:t>
            </a:r>
            <a:r>
              <a:rPr lang="en-US" sz="2400" dirty="0" smtClean="0">
                <a:solidFill>
                  <a:srgbClr val="00B0F0"/>
                </a:solidFill>
              </a:rPr>
              <a:t>P.S.</a:t>
            </a:r>
            <a:r>
              <a:rPr lang="en-US" sz="2400" dirty="0" smtClean="0"/>
              <a:t> : postscript (When you want to add something after you’ve finished and signed it….)</a:t>
            </a:r>
          </a:p>
          <a:p>
            <a:r>
              <a:rPr lang="en-US" sz="2400" dirty="0" smtClean="0"/>
              <a:t> </a:t>
            </a:r>
            <a:r>
              <a:rPr lang="en-US" sz="2400" dirty="0" smtClean="0">
                <a:solidFill>
                  <a:srgbClr val="00B0F0"/>
                </a:solidFill>
              </a:rPr>
              <a:t>P.T.O</a:t>
            </a:r>
            <a:r>
              <a:rPr lang="en-US" sz="2400" dirty="0" smtClean="0"/>
              <a:t>. : please turn over (to make sure that the other person knows the letter continues on the other side of the page) </a:t>
            </a:r>
          </a:p>
          <a:p>
            <a:r>
              <a:rPr lang="en-US" sz="2400" dirty="0" smtClean="0">
                <a:solidFill>
                  <a:srgbClr val="00B0F0"/>
                </a:solidFill>
              </a:rPr>
              <a:t>RSVP</a:t>
            </a:r>
            <a:r>
              <a:rPr lang="en-US" sz="2400" dirty="0" smtClean="0"/>
              <a:t> : please reply</a:t>
            </a:r>
          </a:p>
          <a:p>
            <a:r>
              <a:rPr lang="en-US" sz="2400" dirty="0" smtClean="0">
                <a:solidFill>
                  <a:srgbClr val="00B0F0"/>
                </a:solidFill>
              </a:rPr>
              <a:t> ASAP </a:t>
            </a:r>
            <a:r>
              <a:rPr lang="en-US" sz="2400" dirty="0" smtClean="0"/>
              <a:t>: as soon as possible</a:t>
            </a:r>
          </a:p>
          <a:p>
            <a:r>
              <a:rPr lang="en-US" sz="2400" dirty="0" smtClean="0"/>
              <a:t> </a:t>
            </a:r>
            <a:r>
              <a:rPr lang="en-US" sz="2400" dirty="0" smtClean="0">
                <a:solidFill>
                  <a:srgbClr val="00B0F0"/>
                </a:solidFill>
              </a:rPr>
              <a:t>Cc</a:t>
            </a:r>
            <a:r>
              <a:rPr lang="en-US" sz="2400" dirty="0" smtClean="0"/>
              <a:t>. : carbon copy (When you send a copy of a letter to more than one person, you use this abbreviation to let them know)</a:t>
            </a:r>
          </a:p>
          <a:p>
            <a:r>
              <a:rPr lang="en-US" sz="2400" dirty="0" smtClean="0">
                <a:solidFill>
                  <a:srgbClr val="00B0F0"/>
                </a:solidFill>
              </a:rPr>
              <a:t> Enc</a:t>
            </a:r>
            <a:r>
              <a:rPr lang="en-US" sz="2400" dirty="0" smtClean="0"/>
              <a:t>. : enclosure (When you include other papers with your </a:t>
            </a:r>
            <a:r>
              <a:rPr lang="en-US" sz="2400" dirty="0" smtClean="0"/>
              <a:t>letter)</a:t>
            </a:r>
            <a:endParaRPr lang="en-US" sz="2400" dirty="0" smtClean="0"/>
          </a:p>
          <a:p>
            <a:endParaRPr lang="en-US" sz="240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</p:spPr>
        <p:txBody>
          <a:bodyPr>
            <a:normAutofit/>
          </a:bodyPr>
          <a:lstStyle/>
          <a:p>
            <a:pPr marL="54864" indent="0" fontAlgn="auto">
              <a:spcAft>
                <a:spcPts val="0"/>
              </a:spcAft>
              <a:defRPr/>
            </a:pPr>
            <a:r>
              <a:rPr lang="et-EE" sz="4800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STYLE</a:t>
            </a:r>
            <a:endParaRPr lang="et-EE" sz="4800" dirty="0"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524000"/>
            <a:ext cx="8229600" cy="4525963"/>
          </a:xfrm>
        </p:spPr>
        <p:txBody>
          <a:bodyPr>
            <a:normAutofit fontScale="55000" lnSpcReduction="20000"/>
          </a:bodyPr>
          <a:lstStyle/>
          <a:p>
            <a:pPr>
              <a:buNone/>
            </a:pPr>
            <a:r>
              <a:rPr lang="en-US" sz="3400" dirty="0" smtClean="0">
                <a:solidFill>
                  <a:srgbClr val="FF0000"/>
                </a:solidFill>
              </a:rPr>
              <a:t>Do’s-</a:t>
            </a:r>
          </a:p>
          <a:p>
            <a:r>
              <a:rPr lang="en-US" sz="3400" dirty="0" smtClean="0">
                <a:solidFill>
                  <a:srgbClr val="002060"/>
                </a:solidFill>
              </a:rPr>
              <a:t>F</a:t>
            </a:r>
            <a:r>
              <a:rPr lang="et-EE" sz="3400" dirty="0" smtClean="0">
                <a:solidFill>
                  <a:srgbClr val="002060"/>
                </a:solidFill>
              </a:rPr>
              <a:t>actual rather than emotional</a:t>
            </a:r>
            <a:r>
              <a:rPr lang="en-US" sz="3400" dirty="0" smtClean="0">
                <a:solidFill>
                  <a:srgbClr val="002060"/>
                </a:solidFill>
              </a:rPr>
              <a:t> tone </a:t>
            </a:r>
          </a:p>
          <a:p>
            <a:r>
              <a:rPr lang="et-EE" sz="3400" dirty="0" smtClean="0">
                <a:solidFill>
                  <a:srgbClr val="002060"/>
                </a:solidFill>
              </a:rPr>
              <a:t>Formal language and grammar</a:t>
            </a:r>
            <a:endParaRPr lang="en-US" sz="3400" dirty="0" smtClean="0">
              <a:solidFill>
                <a:srgbClr val="002060"/>
              </a:solidFill>
            </a:endParaRPr>
          </a:p>
          <a:p>
            <a:r>
              <a:rPr lang="en-US" sz="3400" dirty="0" smtClean="0">
                <a:solidFill>
                  <a:srgbClr val="002060"/>
                </a:solidFill>
              </a:rPr>
              <a:t>Focused  approach</a:t>
            </a:r>
          </a:p>
          <a:p>
            <a:r>
              <a:rPr lang="en-US" sz="3400" dirty="0" smtClean="0">
                <a:solidFill>
                  <a:srgbClr val="002060"/>
                </a:solidFill>
              </a:rPr>
              <a:t> Use terminology and concepts related to the industry / field. (</a:t>
            </a:r>
            <a:r>
              <a:rPr lang="en-US" sz="3400" u="sng" dirty="0" smtClean="0">
                <a:solidFill>
                  <a:srgbClr val="002060"/>
                </a:solidFill>
              </a:rPr>
              <a:t>Jargon-business or </a:t>
            </a:r>
            <a:r>
              <a:rPr lang="en-US" sz="3400" u="sng" dirty="0" smtClean="0">
                <a:solidFill>
                  <a:srgbClr val="002060"/>
                </a:solidFill>
              </a:rPr>
              <a:t>journalistic</a:t>
            </a:r>
          </a:p>
          <a:p>
            <a:r>
              <a:rPr lang="en-US" sz="3400" dirty="0" smtClean="0">
                <a:solidFill>
                  <a:srgbClr val="002060"/>
                </a:solidFill>
              </a:rPr>
              <a:t>Maintain courtesy and propriety</a:t>
            </a:r>
          </a:p>
          <a:p>
            <a:r>
              <a:rPr lang="en-US" sz="3400" dirty="0" smtClean="0">
                <a:solidFill>
                  <a:srgbClr val="002060"/>
                </a:solidFill>
              </a:rPr>
              <a:t>Adhere to the format</a:t>
            </a:r>
          </a:p>
          <a:p>
            <a:endParaRPr lang="en-US" sz="3400" dirty="0" smtClean="0">
              <a:solidFill>
                <a:srgbClr val="002060"/>
              </a:solidFill>
            </a:endParaRPr>
          </a:p>
          <a:p>
            <a:pPr>
              <a:buNone/>
            </a:pPr>
            <a:r>
              <a:rPr lang="en-US" sz="3400" dirty="0" smtClean="0">
                <a:solidFill>
                  <a:srgbClr val="C00000"/>
                </a:solidFill>
              </a:rPr>
              <a:t>Don’ts</a:t>
            </a:r>
            <a:r>
              <a:rPr lang="en-US" sz="3400" dirty="0" smtClean="0">
                <a:solidFill>
                  <a:srgbClr val="002060"/>
                </a:solidFill>
              </a:rPr>
              <a:t>-</a:t>
            </a:r>
          </a:p>
          <a:p>
            <a:r>
              <a:rPr lang="et-EE" sz="3400" dirty="0" smtClean="0">
                <a:solidFill>
                  <a:srgbClr val="002060"/>
                </a:solidFill>
              </a:rPr>
              <a:t>No short forms</a:t>
            </a:r>
            <a:r>
              <a:rPr lang="en-US" sz="3400" dirty="0" smtClean="0">
                <a:solidFill>
                  <a:srgbClr val="002060"/>
                </a:solidFill>
              </a:rPr>
              <a:t> or SMS lingo </a:t>
            </a:r>
            <a:endParaRPr lang="et-EE" sz="3400" dirty="0" smtClean="0">
              <a:solidFill>
                <a:srgbClr val="002060"/>
              </a:solidFill>
            </a:endParaRPr>
          </a:p>
          <a:p>
            <a:r>
              <a:rPr lang="et-EE" sz="3400" dirty="0" smtClean="0">
                <a:solidFill>
                  <a:srgbClr val="002060"/>
                </a:solidFill>
              </a:rPr>
              <a:t>No slang or colloquial words</a:t>
            </a:r>
          </a:p>
          <a:p>
            <a:r>
              <a:rPr lang="et-EE" sz="3400" dirty="0" smtClean="0">
                <a:solidFill>
                  <a:srgbClr val="002060"/>
                </a:solidFill>
              </a:rPr>
              <a:t> </a:t>
            </a:r>
            <a:r>
              <a:rPr lang="en-US" sz="3400" dirty="0" smtClean="0">
                <a:solidFill>
                  <a:srgbClr val="002060"/>
                </a:solidFill>
              </a:rPr>
              <a:t>Avoid Passive Voice </a:t>
            </a:r>
          </a:p>
          <a:p>
            <a:pPr>
              <a:lnSpc>
                <a:spcPct val="80000"/>
              </a:lnSpc>
              <a:defRPr/>
            </a:pPr>
            <a:r>
              <a:rPr lang="en-US" sz="3400" dirty="0" smtClean="0">
                <a:solidFill>
                  <a:srgbClr val="002060"/>
                </a:solidFill>
              </a:rPr>
              <a:t>Brevity at the cost of  bluntness.</a:t>
            </a:r>
          </a:p>
          <a:p>
            <a:pPr>
              <a:lnSpc>
                <a:spcPct val="80000"/>
              </a:lnSpc>
              <a:defRPr/>
            </a:pPr>
            <a:r>
              <a:rPr lang="en-US" sz="3400" dirty="0" smtClean="0">
                <a:solidFill>
                  <a:srgbClr val="002060"/>
                </a:solidFill>
              </a:rPr>
              <a:t>Avoid vagueness-  </a:t>
            </a:r>
            <a:r>
              <a:rPr lang="en-US" sz="3400" u="sng" dirty="0" smtClean="0">
                <a:solidFill>
                  <a:srgbClr val="002060"/>
                </a:solidFill>
              </a:rPr>
              <a:t>Be specific</a:t>
            </a:r>
            <a:r>
              <a:rPr lang="en-US" sz="3400" dirty="0" smtClean="0">
                <a:solidFill>
                  <a:srgbClr val="002060"/>
                </a:solidFill>
              </a:rPr>
              <a:t> in requests or statements of facts.</a:t>
            </a:r>
          </a:p>
          <a:p>
            <a:r>
              <a:rPr lang="en-US" sz="3400" dirty="0" smtClean="0">
                <a:solidFill>
                  <a:srgbClr val="002060"/>
                </a:solidFill>
              </a:rPr>
              <a:t>No hanging participles like- Thanking you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t-EE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ALWAYS REMEMBER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609600" indent="-609600">
              <a:buFont typeface="Wingdings" pitchFamily="2" charset="2"/>
              <a:buAutoNum type="arabicPeriod"/>
            </a:pPr>
            <a:r>
              <a:rPr lang="en-US" dirty="0" smtClean="0"/>
              <a:t>Do not offer misleading information.</a:t>
            </a:r>
          </a:p>
          <a:p>
            <a:pPr marL="609600" indent="-609600">
              <a:buFont typeface="Wingdings" pitchFamily="2" charset="2"/>
              <a:buAutoNum type="arabicPeriod"/>
            </a:pPr>
            <a:r>
              <a:rPr lang="en-US" dirty="0" smtClean="0"/>
              <a:t>Do not make promises which you do not have authority to keep.</a:t>
            </a:r>
          </a:p>
          <a:p>
            <a:pPr marL="609600" indent="-609600">
              <a:buFont typeface="Wingdings" pitchFamily="2" charset="2"/>
              <a:buAutoNum type="arabicPeriod"/>
            </a:pPr>
            <a:r>
              <a:rPr lang="en-US" dirty="0" smtClean="0"/>
              <a:t>Do not make untrue, damaging  allegations because a letter is a permanent record and proof of intention.</a:t>
            </a:r>
          </a:p>
          <a:p>
            <a:pPr>
              <a:lnSpc>
                <a:spcPct val="90000"/>
              </a:lnSpc>
              <a:buNone/>
            </a:pPr>
            <a:r>
              <a:rPr lang="en-US" dirty="0" smtClean="0"/>
              <a:t>4.    Follow-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dirty="0" smtClean="0"/>
              <a:t>   Completeness, Concreteness, Clarity, </a:t>
            </a:r>
            <a:r>
              <a:rPr lang="en-US" smtClean="0"/>
              <a:t>Conciseness, Coherence</a:t>
            </a:r>
            <a:r>
              <a:rPr lang="en-US" dirty="0" smtClean="0"/>
              <a:t>, Consideration and Courtesy.</a:t>
            </a:r>
          </a:p>
          <a:p>
            <a:pPr marL="609600" indent="-609600">
              <a:buFont typeface="Wingdings" pitchFamily="2" charset="2"/>
              <a:buAutoNum type="arabicPeriod"/>
            </a:pPr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164</TotalTime>
  <Words>929</Words>
  <Application>Microsoft Office PowerPoint</Application>
  <PresentationFormat>On-screen Show (4:3)</PresentationFormat>
  <Paragraphs>159</Paragraphs>
  <Slides>17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Office Theme</vt:lpstr>
      <vt:lpstr>LETTER WRITING</vt:lpstr>
      <vt:lpstr>FORMAT OF A FORMAL LETTER</vt:lpstr>
      <vt:lpstr>FORMAT OF INFORMAL LETTER</vt:lpstr>
      <vt:lpstr>Common Types of Business Letters</vt:lpstr>
      <vt:lpstr>WAY TO WRITE THE DATE</vt:lpstr>
      <vt:lpstr>SALUTATION</vt:lpstr>
      <vt:lpstr>COMPLIMENTARY CLOSE</vt:lpstr>
      <vt:lpstr>Before writing a letter . . . </vt:lpstr>
      <vt:lpstr>Body</vt:lpstr>
      <vt:lpstr>JOB APPLICATION</vt:lpstr>
      <vt:lpstr>JOB APPLICATION </vt:lpstr>
      <vt:lpstr>REFERENCE TO QUALIFICATIONS:</vt:lpstr>
      <vt:lpstr>MAIN BODY( SECOND PARAGRAPH)</vt:lpstr>
      <vt:lpstr>PERSONAL </vt:lpstr>
      <vt:lpstr>COMMON ABBREVIATIONS</vt:lpstr>
      <vt:lpstr>STYLE</vt:lpstr>
      <vt:lpstr>ALWAYS REMEMBER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/>
  <cp:lastModifiedBy>student</cp:lastModifiedBy>
  <cp:revision>113</cp:revision>
  <dcterms:created xsi:type="dcterms:W3CDTF">2006-08-16T00:00:00Z</dcterms:created>
  <dcterms:modified xsi:type="dcterms:W3CDTF">2017-04-19T04:49:25Z</dcterms:modified>
</cp:coreProperties>
</file>